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58" r:id="rId7"/>
    <p:sldId id="263" r:id="rId8"/>
    <p:sldId id="265" r:id="rId9"/>
    <p:sldId id="277" r:id="rId10"/>
    <p:sldId id="278" r:id="rId11"/>
    <p:sldId id="279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283" r:id="rId23"/>
    <p:sldId id="284" r:id="rId24"/>
    <p:sldId id="285" r:id="rId25"/>
    <p:sldId id="288" r:id="rId26"/>
    <p:sldId id="276" r:id="rId27"/>
    <p:sldId id="313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2" r:id="rId41"/>
    <p:sldId id="300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9" d="100"/>
          <a:sy n="89" d="100"/>
        </p:scale>
        <p:origin x="-143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FBEAC7">
                <a:alpha val="44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28D96-7CB7-46A6-80B7-25D66DEC8E2D}" type="datetimeFigureOut">
              <a:rPr lang="ru-RU" smtClean="0"/>
              <a:pPr/>
              <a:t>26.02.2017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062F6-3472-4BBB-B189-A4104495C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ikirov.ru/img/Article/80145/large_Article.Bez_ime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85852" y="214290"/>
            <a:ext cx="6929486" cy="216851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МБОУ СОШ № 93</a:t>
            </a:r>
            <a:r>
              <a:rPr lang="ru-RU" sz="2800" dirty="0" smtClean="0">
                <a:solidFill>
                  <a:srgbClr val="000066"/>
                </a:solidFill>
                <a:latin typeface="Algerian" pitchFamily="82" charset="0"/>
              </a:rPr>
              <a:t/>
            </a:r>
            <a:br>
              <a:rPr lang="ru-RU" sz="2800" dirty="0" smtClean="0">
                <a:solidFill>
                  <a:srgbClr val="000066"/>
                </a:solidFill>
                <a:latin typeface="Algerian" pitchFamily="82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Творческий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i="1" dirty="0" smtClean="0">
                <a:solidFill>
                  <a:srgbClr val="FF0000"/>
                </a:solidFill>
              </a:rPr>
              <a:t>Интересный мир загадок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29124" y="3000372"/>
            <a:ext cx="4314830" cy="285752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chemeClr val="hlink"/>
                </a:solidFill>
              </a:rPr>
              <a:t/>
            </a:r>
            <a:br>
              <a:rPr lang="ru-RU" sz="2400" b="1" dirty="0" smtClean="0">
                <a:solidFill>
                  <a:schemeClr val="hlink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  <a:latin typeface="Bookman Old Style" pitchFamily="18" charset="0"/>
              </a:rPr>
              <a:t>Работу выполнила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  <a:latin typeface="Bookman Old Style" pitchFamily="18" charset="0"/>
              </a:rPr>
              <a:t>ученица 2 «Б» класса</a:t>
            </a:r>
            <a:br>
              <a:rPr lang="ru-RU" sz="2900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9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9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Ракова</a:t>
            </a:r>
            <a:r>
              <a:rPr lang="ru-RU" sz="2900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>
              <a:defRPr/>
            </a:pPr>
            <a:r>
              <a:rPr lang="ru-RU" sz="2900" b="1" i="1" dirty="0" smtClean="0">
                <a:solidFill>
                  <a:srgbClr val="002060"/>
                </a:solidFill>
                <a:latin typeface="Bookman Old Style" pitchFamily="18" charset="0"/>
              </a:rPr>
              <a:t>Валерия</a:t>
            </a:r>
          </a:p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Руководитель: </a:t>
            </a:r>
          </a:p>
          <a:p>
            <a:pPr>
              <a:defRPr/>
            </a:pPr>
            <a:r>
              <a:rPr lang="ru-RU" sz="28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Апчугова</a:t>
            </a:r>
            <a:r>
              <a:rPr lang="ru-RU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 Юлия Владимировна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b="1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>
              <a:solidFill>
                <a:srgbClr val="000099"/>
              </a:solidFill>
            </a:endParaRPr>
          </a:p>
        </p:txBody>
      </p:sp>
      <p:pic>
        <p:nvPicPr>
          <p:cNvPr id="11269" name="Picture 5" descr="http://www.chuvrdub.ru/images/world_readers/image01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5429264"/>
            <a:ext cx="1938341" cy="1047752"/>
          </a:xfrm>
          <a:prstGeom prst="rect">
            <a:avLst/>
          </a:prstGeom>
          <a:noFill/>
        </p:spPr>
      </p:pic>
      <p:pic>
        <p:nvPicPr>
          <p:cNvPr id="1026" name="Picture 2" descr="D:\2 класс Школа россии\классный рук-ль\ФОТО1 б классс 2015\IMG_8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643182"/>
            <a:ext cx="257176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http://www.picturesanimations.com/b/books/28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1375" y="5286388"/>
            <a:ext cx="1952625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y-dlya-prezentacii-po-istorii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" y="0"/>
            <a:ext cx="9108152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8676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Греки и римляне проводили соревнования по разгадыванию загадок, а победитель получал приз. Некоторые легенды гласят, что иногда от того, сможет ли человек дать правильный ответ на загадку или нет, зависела его жизнь. Состязание в умении отгадывать загадки даже приравнивалось к одному из видов единоборств.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7453b_61fe711f_XX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1000108"/>
            <a:ext cx="7829576" cy="457203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Позже крестьянские обычаи предписывали загадывать загадки в определенное время и при определенных обстоятельствах. Запрещалось загадывать загадки не вовремя - период летних полевых работ загадки загадывать не позволялось, а осенью и зимой загадки полагалось загадывать только вечером, после захода солнца. Считалось, что нарушение традиции может вызвать напасти.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помощью загадок сохранялись для потомства народные познания, накапливаемые веками. Мы видим, как человек стремился разгадать тайный язык природы, чтобы овладеть ею.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latin typeface="Corbel" pitchFamily="34" charset="0"/>
              </a:rPr>
              <a:t>Основные свойства загадок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b="1">
                <a:latin typeface="Corbel" pitchFamily="34" charset="0"/>
              </a:rPr>
              <a:t>Народные</a:t>
            </a:r>
          </a:p>
          <a:p>
            <a:pPr>
              <a:buFontTx/>
              <a:buNone/>
            </a:pPr>
            <a:r>
              <a:rPr lang="ru-RU">
                <a:latin typeface="Corbel" pitchFamily="34" charset="0"/>
              </a:rPr>
              <a:t>Зимой беленький, летом серенький.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>
                <a:latin typeface="Corbel" pitchFamily="34" charset="0"/>
              </a:rPr>
              <a:t>Авторские</a:t>
            </a:r>
          </a:p>
          <a:p>
            <a:pPr algn="r">
              <a:buFontTx/>
              <a:buNone/>
            </a:pPr>
            <a:r>
              <a:rPr lang="ru-RU"/>
              <a:t> </a:t>
            </a:r>
            <a:r>
              <a:rPr lang="ru-RU">
                <a:latin typeface="Corbel" pitchFamily="34" charset="0"/>
              </a:rPr>
              <a:t>Два коня у меня, два коня, по воде они возят меня, а вода тверда, словно каменная.                 К.Чуковский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276600"/>
            <a:ext cx="19240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114800"/>
            <a:ext cx="16271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876800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>
                <a:latin typeface="Corbel" pitchFamily="34" charset="0"/>
              </a:rPr>
              <a:t>Типы загадок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906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Перечисление признаков предмета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Растет у окошка в глиняной плошке  Зеленый ежик без головы и без ножек. 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038600" cy="4906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Характеристика предмета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Между веток новый дом, нету двери в доме том.   Только круглое окошко – не пролезет даже кошка.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357562"/>
            <a:ext cx="20193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214686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7158" y="428604"/>
            <a:ext cx="4267200" cy="5668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Загадка с отрицательным сравнением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Не ездок, а со шпорами, не сторож, а всех будит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457200"/>
            <a:ext cx="4038600" cy="5668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Загадка- метафора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На пяти проводах отдыхает стая птах.</a:t>
            </a:r>
            <a:r>
              <a:rPr lang="ru-RU" sz="2800" b="1" dirty="0">
                <a:latin typeface="Corbel" pitchFamily="34" charset="0"/>
              </a:rPr>
              <a:t> 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71678"/>
            <a:ext cx="2428892" cy="3785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714620"/>
            <a:ext cx="2876544" cy="29939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43400" y="381000"/>
            <a:ext cx="4343400" cy="5943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Загадка –</a:t>
            </a:r>
            <a:r>
              <a:rPr lang="ru-RU" sz="2400" b="1" u="sng" dirty="0" err="1">
                <a:solidFill>
                  <a:srgbClr val="FF0000"/>
                </a:solidFill>
                <a:latin typeface="Corbel" pitchFamily="34" charset="0"/>
              </a:rPr>
              <a:t>метаграмма</a:t>
            </a:r>
            <a:endParaRPr lang="ru-RU" sz="2400" b="1" u="sng" dirty="0">
              <a:solidFill>
                <a:srgbClr val="FF0000"/>
              </a:solidFill>
              <a:latin typeface="Corbel" pitchFamily="34" charset="0"/>
            </a:endParaRPr>
          </a:p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(угадать слово, заменяя букву)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С «Ч» - над морем я летаю,  С «Г» - в машинах я бываю.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214818"/>
            <a:ext cx="1981200" cy="171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643182"/>
            <a:ext cx="1428760" cy="1428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41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81000"/>
            <a:ext cx="3657600" cy="57451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Загадка-шарада</a:t>
            </a:r>
          </a:p>
          <a:p>
            <a:pPr algn="ctr">
              <a:buFontTx/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(угадать слово по части)</a:t>
            </a:r>
          </a:p>
          <a:p>
            <a:pPr algn="ctr">
              <a:buNone/>
            </a:pPr>
            <a:r>
              <a:rPr lang="ru-RU" sz="2800" dirty="0"/>
              <a:t> </a:t>
            </a:r>
            <a:r>
              <a:rPr lang="ru-RU" sz="2400" b="1" dirty="0">
                <a:latin typeface="Corbel" pitchFamily="34" charset="0"/>
              </a:rPr>
              <a:t>Мой первый слог – предлог, и во втором мы проживем все лето,                А целое от нас и вас давно уж ждет ответа.</a:t>
            </a:r>
          </a:p>
          <a:p>
            <a:pPr algn="ctr"/>
            <a:endParaRPr lang="ru-RU" sz="2400" b="1" dirty="0">
              <a:latin typeface="Corbel" pitchFamily="34" charset="0"/>
            </a:endParaRPr>
          </a:p>
          <a:p>
            <a:pPr algn="ctr"/>
            <a:endParaRPr lang="ru-RU" sz="2400" b="1" dirty="0">
              <a:latin typeface="Corbel" pitchFamily="34" charset="0"/>
            </a:endParaRPr>
          </a:p>
          <a:p>
            <a:pPr algn="ctr"/>
            <a:r>
              <a:rPr lang="ru-RU" sz="2400" b="1" dirty="0" err="1">
                <a:latin typeface="Corbel" pitchFamily="34" charset="0"/>
              </a:rPr>
              <a:t>За-дача</a:t>
            </a:r>
            <a:endParaRPr lang="ru-RU" sz="2400" b="1" dirty="0">
              <a:latin typeface="Corbel" pitchFamily="34" charset="0"/>
            </a:endParaRPr>
          </a:p>
          <a:p>
            <a:endParaRPr lang="ru-RU" sz="2400" b="1" dirty="0">
              <a:latin typeface="Corbel" pitchFamily="34" charset="0"/>
            </a:endParaRPr>
          </a:p>
        </p:txBody>
      </p:sp>
      <p:pic>
        <p:nvPicPr>
          <p:cNvPr id="17419" name="Picture 11" descr="13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800600"/>
            <a:ext cx="1905000" cy="165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228600"/>
            <a:ext cx="3886200" cy="6248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u="sng" dirty="0">
                <a:solidFill>
                  <a:srgbClr val="FF0000"/>
                </a:solidFill>
                <a:latin typeface="Corbel" pitchFamily="34" charset="0"/>
              </a:rPr>
              <a:t>Загадка –анаграмма</a:t>
            </a:r>
          </a:p>
          <a:p>
            <a:pPr algn="ctr">
              <a:buFontTx/>
              <a:buNone/>
            </a:pPr>
            <a:r>
              <a:rPr lang="ru-RU" sz="2000" b="1" u="sng" dirty="0">
                <a:solidFill>
                  <a:srgbClr val="FF0000"/>
                </a:solidFill>
                <a:latin typeface="Corbel" pitchFamily="34" charset="0"/>
              </a:rPr>
              <a:t>(обратное чтение или перестановка букв)</a:t>
            </a:r>
          </a:p>
          <a:p>
            <a:pPr algn="ctr">
              <a:buNone/>
            </a:pPr>
            <a:r>
              <a:rPr lang="ru-RU" sz="1800" b="1" dirty="0">
                <a:latin typeface="Corbel" pitchFamily="34" charset="0"/>
              </a:rPr>
              <a:t>Легко дыша в моей тени, меня ты летом часто хвалишь,</a:t>
            </a:r>
          </a:p>
          <a:p>
            <a:pPr algn="ctr">
              <a:buFontTx/>
              <a:buNone/>
            </a:pPr>
            <a:r>
              <a:rPr lang="ru-RU" sz="1800" b="1" dirty="0">
                <a:latin typeface="Corbel" pitchFamily="34" charset="0"/>
              </a:rPr>
              <a:t>Но буквы переставь мои и целый лес ты мною свалишь</a:t>
            </a: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  <a:p>
            <a:pPr algn="ctr">
              <a:buFontTx/>
              <a:buNone/>
            </a:pPr>
            <a:r>
              <a:rPr lang="ru-RU" sz="1800" b="1" dirty="0">
                <a:latin typeface="Corbel" pitchFamily="34" charset="0"/>
              </a:rPr>
              <a:t>Липа                              Пила</a:t>
            </a:r>
          </a:p>
          <a:p>
            <a:pPr algn="ctr">
              <a:buFontTx/>
              <a:buNone/>
            </a:pPr>
            <a:endParaRPr lang="ru-RU" sz="1800" b="1" dirty="0">
              <a:latin typeface="Corbel" pitchFamily="34" charset="0"/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228600"/>
            <a:ext cx="3810000" cy="58975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u="sng" dirty="0" err="1">
                <a:solidFill>
                  <a:srgbClr val="FF0000"/>
                </a:solidFill>
                <a:latin typeface="Corbel" pitchFamily="34" charset="0"/>
              </a:rPr>
              <a:t>Загадки-логорифы</a:t>
            </a:r>
            <a:endParaRPr lang="ru-RU" sz="2000" b="1" u="sng" dirty="0">
              <a:solidFill>
                <a:srgbClr val="FF0000"/>
              </a:solidFill>
              <a:latin typeface="Corbel" pitchFamily="34" charset="0"/>
            </a:endParaRPr>
          </a:p>
          <a:p>
            <a:pPr algn="ctr">
              <a:buFontTx/>
              <a:buNone/>
            </a:pPr>
            <a:r>
              <a:rPr lang="ru-RU" sz="2000" b="1" u="sng" dirty="0">
                <a:solidFill>
                  <a:srgbClr val="FF0000"/>
                </a:solidFill>
                <a:latin typeface="Corbel" pitchFamily="34" charset="0"/>
              </a:rPr>
              <a:t>(отымание или прибавление буквы)</a:t>
            </a:r>
          </a:p>
          <a:p>
            <a:pPr algn="ctr">
              <a:buNone/>
            </a:pPr>
            <a:r>
              <a:rPr lang="ru-RU" sz="2000" b="1" dirty="0">
                <a:latin typeface="Corbel" pitchFamily="34" charset="0"/>
              </a:rPr>
              <a:t>Известное я блюдо, когда прибавишь «М»,</a:t>
            </a:r>
          </a:p>
          <a:p>
            <a:pPr algn="ctr">
              <a:buFontTx/>
              <a:buNone/>
            </a:pPr>
            <a:r>
              <a:rPr lang="ru-RU" sz="2000" b="1" dirty="0">
                <a:latin typeface="Corbel" pitchFamily="34" charset="0"/>
              </a:rPr>
              <a:t>Летать, жужжать я буду, надоедая всем</a:t>
            </a:r>
          </a:p>
          <a:p>
            <a:pPr algn="ctr">
              <a:buFontTx/>
              <a:buNone/>
            </a:pPr>
            <a:endParaRPr lang="ru-RU" sz="2400" b="1" dirty="0">
              <a:latin typeface="Corbel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143248"/>
            <a:ext cx="1839913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3643314"/>
            <a:ext cx="1714512" cy="12858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643182"/>
            <a:ext cx="1846263" cy="236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 rot="10786423" flipV="1">
            <a:off x="6016625" y="5408613"/>
            <a:ext cx="7842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ru-RU" sz="1800" b="1"/>
              <a:t>Уха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 rot="10800000" flipV="1">
            <a:off x="7215206" y="5357826"/>
            <a:ext cx="1295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ru-RU" sz="2000" b="1" dirty="0">
                <a:latin typeface="Corbel" pitchFamily="34" charset="0"/>
              </a:rPr>
              <a:t>Муха</a:t>
            </a: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571876"/>
            <a:ext cx="1535026" cy="16430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381000"/>
            <a:ext cx="4267200" cy="57451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Загадки со сменой ударения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Я – травянистое растение с цветком сиреневого цвета, Но переставьте ударение, и превращаюсь я в </a:t>
            </a:r>
            <a:r>
              <a:rPr lang="ru-RU" sz="2400" b="1" dirty="0" smtClean="0">
                <a:latin typeface="Corbel" pitchFamily="34" charset="0"/>
              </a:rPr>
              <a:t>конфету.</a:t>
            </a:r>
            <a:endParaRPr lang="ru-RU" sz="2400" b="1" dirty="0">
              <a:latin typeface="Corbel" pitchFamily="34" charset="0"/>
            </a:endParaRPr>
          </a:p>
          <a:p>
            <a:endParaRPr lang="ru-RU" sz="2400" b="1" dirty="0">
              <a:latin typeface="Corbel" pitchFamily="34" charset="0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381000"/>
            <a:ext cx="4267200" cy="57451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Загадки-складки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На дворе в кадушке заквакали подружки,  Потом прыг из ушата…Кто же это?</a:t>
            </a:r>
            <a:r>
              <a:rPr lang="ru-RU" sz="2800" dirty="0"/>
              <a:t> 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581400"/>
            <a:ext cx="2076450" cy="1922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563" name="Picture 11" descr="302a232116ce575860ba6f7ec92243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5334000"/>
            <a:ext cx="3209925" cy="908050"/>
          </a:xfrm>
          <a:prstGeom prst="rect">
            <a:avLst/>
          </a:prstGeom>
          <a:noFill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4071942"/>
            <a:ext cx="2152650" cy="1649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590800"/>
            <a:ext cx="2590800" cy="252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Picture 9" descr="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57200"/>
            <a:ext cx="4572000" cy="5668963"/>
          </a:xfrm>
        </p:spPr>
        <p:txBody>
          <a:bodyPr/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Corbel" pitchFamily="34" charset="0"/>
              </a:rPr>
              <a:t>Загадки-шутки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Какое личное местоимение можно добавить к другому личному местоимению, чтобы получить много крупных плодов? 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381000"/>
            <a:ext cx="3657600" cy="5745163"/>
          </a:xfrm>
        </p:spPr>
        <p:txBody>
          <a:bodyPr/>
          <a:lstStyle/>
          <a:p>
            <a:pPr algn="ctr">
              <a:buNone/>
            </a:pPr>
            <a:r>
              <a:rPr lang="ru-RU" sz="2400" dirty="0">
                <a:solidFill>
                  <a:srgbClr val="FF0000"/>
                </a:solidFill>
                <a:latin typeface="Corbel" pitchFamily="34" charset="0"/>
              </a:rPr>
              <a:t>Фонетические загадки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Мама, папа или бабушка?   Кто из них споткнулся о старика </a:t>
            </a:r>
            <a:r>
              <a:rPr lang="ru-RU" sz="2400" b="1" dirty="0" err="1">
                <a:latin typeface="Corbel" pitchFamily="34" charset="0"/>
              </a:rPr>
              <a:t>Хоттабыча</a:t>
            </a:r>
            <a:r>
              <a:rPr lang="ru-RU" sz="2400" b="1" dirty="0">
                <a:latin typeface="Corbel" pitchFamily="34" charset="0"/>
              </a:rPr>
              <a:t> и шлепнулся на пол? </a:t>
            </a:r>
          </a:p>
          <a:p>
            <a:pPr algn="ctr">
              <a:buNone/>
            </a:pPr>
            <a:r>
              <a:rPr lang="ru-RU" sz="2400" b="1" dirty="0">
                <a:latin typeface="Corbel" pitchFamily="34" charset="0"/>
              </a:rPr>
              <a:t>(В отгадке есть и звонкие, и глухие согласные звуки)</a:t>
            </a:r>
          </a:p>
          <a:p>
            <a:pPr algn="ctr"/>
            <a:endParaRPr lang="ru-RU" sz="2400" b="1" dirty="0">
              <a:latin typeface="Corbel" pitchFamily="34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124200"/>
            <a:ext cx="4114800" cy="274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584" name="Picture 8" descr="2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267200"/>
            <a:ext cx="1866900" cy="186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8763000" cy="48736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latin typeface="Consolas" pitchFamily="49" charset="0"/>
              </a:rPr>
              <a:t>Загадки-ребусы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90600" y="990600"/>
            <a:ext cx="2895600" cy="1752600"/>
            <a:chOff x="2061" y="9594"/>
            <a:chExt cx="8640" cy="5873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061" y="9594"/>
              <a:ext cx="5040" cy="5760"/>
              <a:chOff x="1881" y="9774"/>
              <a:chExt cx="5040" cy="5760"/>
            </a:xfrm>
          </p:grpSpPr>
          <p:sp>
            <p:nvSpPr>
              <p:cNvPr id="29705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81" y="9774"/>
                <a:ext cx="2700" cy="57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А</a:t>
                </a:r>
              </a:p>
            </p:txBody>
          </p:sp>
          <p:sp>
            <p:nvSpPr>
              <p:cNvPr id="29706" name="Tree"/>
              <p:cNvSpPr>
                <a:spLocks noEditPoints="1" noChangeArrowheads="1"/>
              </p:cNvSpPr>
              <p:nvPr/>
            </p:nvSpPr>
            <p:spPr bwMode="auto">
              <a:xfrm>
                <a:off x="4401" y="9954"/>
                <a:ext cx="2520" cy="5400"/>
              </a:xfrm>
              <a:custGeom>
                <a:avLst/>
                <a:gdLst>
                  <a:gd name="G0" fmla="+- 0 0 0"/>
                  <a:gd name="G1" fmla="*/ 18900 1 3"/>
                  <a:gd name="G2" fmla="*/ 18900 2 3"/>
                  <a:gd name="G3" fmla="+- 18900 0 0"/>
                  <a:gd name="T0" fmla="*/ 10800 w 21600"/>
                  <a:gd name="T1" fmla="*/ 0 h 21600"/>
                  <a:gd name="T2" fmla="*/ 6171 w 21600"/>
                  <a:gd name="T3" fmla="*/ 6300 h 21600"/>
                  <a:gd name="T4" fmla="*/ 3086 w 21600"/>
                  <a:gd name="T5" fmla="*/ 12600 h 21600"/>
                  <a:gd name="T6" fmla="*/ 0 w 21600"/>
                  <a:gd name="T7" fmla="*/ 18900 h 21600"/>
                  <a:gd name="T8" fmla="*/ 15429 w 21600"/>
                  <a:gd name="T9" fmla="*/ 6300 h 21600"/>
                  <a:gd name="T10" fmla="*/ 18514 w 21600"/>
                  <a:gd name="T11" fmla="*/ 12600 h 21600"/>
                  <a:gd name="T12" fmla="*/ 21600 w 21600"/>
                  <a:gd name="T13" fmla="*/ 189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8900"/>
                    </a:moveTo>
                    <a:lnTo>
                      <a:pt x="9257" y="189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8900"/>
                    </a:lnTo>
                    <a:lnTo>
                      <a:pt x="21600" y="18900"/>
                    </a:lnTo>
                    <a:lnTo>
                      <a:pt x="12343" y="12600"/>
                    </a:lnTo>
                    <a:lnTo>
                      <a:pt x="18514" y="12600"/>
                    </a:lnTo>
                    <a:lnTo>
                      <a:pt x="12343" y="6300"/>
                    </a:lnTo>
                    <a:lnTo>
                      <a:pt x="15429" y="6300"/>
                    </a:lnTo>
                    <a:lnTo>
                      <a:pt x="10800" y="0"/>
                    </a:lnTo>
                    <a:lnTo>
                      <a:pt x="6171" y="6300"/>
                    </a:lnTo>
                    <a:lnTo>
                      <a:pt x="9257" y="6300"/>
                    </a:lnTo>
                    <a:lnTo>
                      <a:pt x="3086" y="12600"/>
                    </a:lnTo>
                    <a:lnTo>
                      <a:pt x="9257" y="12600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07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81" y="10134"/>
                <a:ext cx="630" cy="108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,</a:t>
                </a:r>
              </a:p>
            </p:txBody>
          </p:sp>
        </p:grpSp>
        <p:sp>
          <p:nvSpPr>
            <p:cNvPr id="2970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9261" y="15354"/>
              <a:ext cx="856" cy="1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800" kern="10">
                  <a:ln w="9525">
                    <a:noFill/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альбом</a:t>
              </a:r>
            </a:p>
          </p:txBody>
        </p:sp>
        <p:sp>
          <p:nvSpPr>
            <p:cNvPr id="297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7101" y="10854"/>
              <a:ext cx="3600" cy="2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БОМ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486400" y="990600"/>
            <a:ext cx="2819400" cy="1905000"/>
            <a:chOff x="2241" y="1494"/>
            <a:chExt cx="8637" cy="5280"/>
          </a:xfrm>
        </p:grpSpPr>
        <p:pic>
          <p:nvPicPr>
            <p:cNvPr id="29711" name="Picture 15" descr="img04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10" y="4783"/>
              <a:ext cx="2468" cy="1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241" y="1494"/>
              <a:ext cx="6991" cy="5280"/>
              <a:chOff x="2241" y="1494"/>
              <a:chExt cx="6991" cy="5280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2241" y="1494"/>
                <a:ext cx="6991" cy="5280"/>
                <a:chOff x="2241" y="1494"/>
                <a:chExt cx="6991" cy="5280"/>
              </a:xfrm>
            </p:grpSpPr>
            <p:sp>
              <p:nvSpPr>
                <p:cNvPr id="29714" name="WordArt 1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241" y="1494"/>
                  <a:ext cx="4114" cy="523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3600" kern="10" dirty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336699"/>
                      </a:solidFill>
                      <a:effectLst>
                        <a:outerShdw dist="45791" dir="2021404" algn="ctr" rotWithShape="0">
                          <a:srgbClr val="B2B2B2">
                            <a:alpha val="80000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А</a:t>
                  </a:r>
                </a:p>
              </p:txBody>
            </p:sp>
            <p:pic>
              <p:nvPicPr>
                <p:cNvPr id="29715" name="Picture 19" descr="img04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490" y="4783"/>
                  <a:ext cx="2194" cy="19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16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353" y="2103"/>
                  <a:ext cx="2605" cy="2742"/>
                </a:xfrm>
                <a:prstGeom prst="rect">
                  <a:avLst/>
                </a:prstGeom>
              </p:spPr>
              <p:txBody>
                <a:bodyPr wrap="none" fromWordArt="1">
                  <a:prstTxWarp prst="textSlantUp">
                    <a:avLst>
                      <a:gd name="adj" fmla="val 32056"/>
                    </a:avLst>
                  </a:prstTxWarp>
                </a:bodyPr>
                <a:lstStyle/>
                <a:p>
                  <a:pPr algn="ctr"/>
                  <a:r>
                    <a:rPr lang="ru-RU" sz="3600" kern="10">
                      <a:ln w="9525">
                        <a:solidFill>
                          <a:srgbClr val="CC99FF"/>
                        </a:solidFill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6600CC"/>
                          </a:gs>
                          <a:gs pos="100000">
                            <a:srgbClr val="CC00CC"/>
                          </a:gs>
                        </a:gsLst>
                        <a:lin ang="5400000" scaled="1"/>
                      </a:gradFill>
                      <a:effectLst>
                        <a:outerShdw dist="53882" dir="2700000" algn="ctr" rotWithShape="0">
                          <a:srgbClr val="9999FF">
                            <a:alpha val="80000"/>
                          </a:srgbClr>
                        </a:outerShdw>
                      </a:effectLst>
                      <a:latin typeface="Impact"/>
                    </a:rPr>
                    <a:t>У</a:t>
                  </a:r>
                </a:p>
              </p:txBody>
            </p:sp>
            <p:sp>
              <p:nvSpPr>
                <p:cNvPr id="2971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5804" y="2712"/>
                  <a:ext cx="3428" cy="1219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718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21" y="5274"/>
                <a:ext cx="1440" cy="108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РЕ</a:t>
                </a:r>
              </a:p>
            </p:txBody>
          </p:sp>
        </p:grp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638800" y="3429000"/>
            <a:ext cx="2603500" cy="2595563"/>
            <a:chOff x="2241" y="8154"/>
            <a:chExt cx="8460" cy="6953"/>
          </a:xfrm>
        </p:grpSpPr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2241" y="8154"/>
              <a:ext cx="8460" cy="6660"/>
              <a:chOff x="1161" y="8313"/>
              <a:chExt cx="11700" cy="7920"/>
            </a:xfrm>
          </p:grpSpPr>
          <p:pic>
            <p:nvPicPr>
              <p:cNvPr id="29721" name="Picture 25" descr="img04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61" y="8514"/>
                <a:ext cx="11700" cy="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22" name="WordArt 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01" y="8313"/>
                <a:ext cx="10440" cy="79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ВТ</a:t>
                </a:r>
              </a:p>
            </p:txBody>
          </p:sp>
        </p:grpSp>
        <p:sp>
          <p:nvSpPr>
            <p:cNvPr id="29723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9621" y="14994"/>
              <a:ext cx="856" cy="1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800" kern="10">
                  <a:ln w="9525">
                    <a:noFill/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завтрак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381000" y="3208338"/>
            <a:ext cx="4724400" cy="3649662"/>
            <a:chOff x="1881" y="1854"/>
            <a:chExt cx="8640" cy="13073"/>
          </a:xfrm>
        </p:grpSpPr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1881" y="1854"/>
              <a:ext cx="8640" cy="10527"/>
              <a:chOff x="621" y="1674"/>
              <a:chExt cx="10080" cy="11427"/>
            </a:xfrm>
          </p:grpSpPr>
          <p:pic>
            <p:nvPicPr>
              <p:cNvPr id="29726" name="Picture 30" descr="img02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-440640">
                <a:off x="1881" y="2934"/>
                <a:ext cx="5580" cy="7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27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621" y="6174"/>
                <a:ext cx="1980" cy="96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МА</a:t>
                </a:r>
              </a:p>
            </p:txBody>
          </p:sp>
          <p:sp>
            <p:nvSpPr>
              <p:cNvPr id="29728" name="WordArt 32"/>
              <p:cNvSpPr>
                <a:spLocks noChangeArrowheads="1" noChangeShapeType="1" noTextEdit="1"/>
              </p:cNvSpPr>
              <p:nvPr/>
            </p:nvSpPr>
            <p:spPr bwMode="auto">
              <a:xfrm>
                <a:off x="6741" y="6174"/>
                <a:ext cx="3780" cy="108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оны</a:t>
                </a:r>
              </a:p>
            </p:txBody>
          </p:sp>
          <p:sp>
            <p:nvSpPr>
              <p:cNvPr id="29729" name="WordArt 33"/>
              <p:cNvSpPr>
                <a:spLocks noChangeArrowheads="1" noChangeShapeType="1" noTextEdit="1"/>
              </p:cNvSpPr>
              <p:nvPr/>
            </p:nvSpPr>
            <p:spPr bwMode="auto">
              <a:xfrm>
                <a:off x="6741" y="1674"/>
                <a:ext cx="3240" cy="1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АНДАШ</a:t>
                </a:r>
              </a:p>
            </p:txBody>
          </p:sp>
          <p:sp>
            <p:nvSpPr>
              <p:cNvPr id="2973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6741" y="2934"/>
                <a:ext cx="3600" cy="9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ТИНА</a:t>
                </a:r>
              </a:p>
            </p:txBody>
          </p:sp>
          <p:grpSp>
            <p:nvGrpSpPr>
              <p:cNvPr id="11" name="Group 35"/>
              <p:cNvGrpSpPr>
                <a:grpSpLocks/>
              </p:cNvGrpSpPr>
              <p:nvPr/>
            </p:nvGrpSpPr>
            <p:grpSpPr bwMode="auto">
              <a:xfrm>
                <a:off x="6921" y="4374"/>
                <a:ext cx="3780" cy="1490"/>
                <a:chOff x="7461" y="4244"/>
                <a:chExt cx="4320" cy="1620"/>
              </a:xfrm>
            </p:grpSpPr>
            <p:sp>
              <p:nvSpPr>
                <p:cNvPr id="29732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9261" y="4244"/>
                  <a:ext cx="2520" cy="1620"/>
                </a:xfrm>
                <a:custGeom>
                  <a:avLst/>
                  <a:gdLst>
                    <a:gd name="G0" fmla="+- 0 0 0"/>
                    <a:gd name="G1" fmla="*/ 21600 1 3"/>
                    <a:gd name="G2" fmla="*/ 21600 2 3"/>
                    <a:gd name="G3" fmla="+- 21600 0 0"/>
                    <a:gd name="T0" fmla="*/ 10800 w 21600"/>
                    <a:gd name="T1" fmla="*/ 0 h 21600"/>
                    <a:gd name="T2" fmla="*/ 6171 w 21600"/>
                    <a:gd name="T3" fmla="*/ 7200 h 21600"/>
                    <a:gd name="T4" fmla="*/ 3086 w 21600"/>
                    <a:gd name="T5" fmla="*/ 14400 h 21600"/>
                    <a:gd name="T6" fmla="*/ 0 w 21600"/>
                    <a:gd name="T7" fmla="*/ 21600 h 21600"/>
                    <a:gd name="T8" fmla="*/ 15429 w 21600"/>
                    <a:gd name="T9" fmla="*/ 7200 h 21600"/>
                    <a:gd name="T10" fmla="*/ 18514 w 21600"/>
                    <a:gd name="T11" fmla="*/ 14400 h 21600"/>
                    <a:gd name="T12" fmla="*/ 21600 w 21600"/>
                    <a:gd name="T13" fmla="*/ 216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21600"/>
                      </a:moveTo>
                      <a:lnTo>
                        <a:pt x="9257" y="216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21600"/>
                      </a:lnTo>
                      <a:lnTo>
                        <a:pt x="21600" y="21600"/>
                      </a:lnTo>
                      <a:lnTo>
                        <a:pt x="12343" y="14400"/>
                      </a:lnTo>
                      <a:lnTo>
                        <a:pt x="18514" y="14400"/>
                      </a:lnTo>
                      <a:lnTo>
                        <a:pt x="12343" y="7200"/>
                      </a:lnTo>
                      <a:lnTo>
                        <a:pt x="15429" y="7200"/>
                      </a:lnTo>
                      <a:lnTo>
                        <a:pt x="10800" y="0"/>
                      </a:lnTo>
                      <a:lnTo>
                        <a:pt x="6171" y="7200"/>
                      </a:lnTo>
                      <a:lnTo>
                        <a:pt x="9257" y="7200"/>
                      </a:lnTo>
                      <a:lnTo>
                        <a:pt x="3086" y="14400"/>
                      </a:lnTo>
                      <a:lnTo>
                        <a:pt x="9257" y="144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3" name="WordArt 3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461" y="4554"/>
                  <a:ext cx="2179" cy="116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FF0000"/>
                      </a:solidFill>
                      <a:effectLst>
                        <a:outerShdw dist="45791" dir="2021404" algn="ctr" rotWithShape="0">
                          <a:srgbClr val="B2B2B2">
                            <a:alpha val="80000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ТОФ</a:t>
                  </a:r>
                </a:p>
              </p:txBody>
            </p:sp>
          </p:grpSp>
          <p:sp>
            <p:nvSpPr>
              <p:cNvPr id="29734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6561" y="7794"/>
                <a:ext cx="2880" cy="98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ТОН</a:t>
                </a:r>
              </a:p>
            </p:txBody>
          </p:sp>
          <p:sp>
            <p:nvSpPr>
              <p:cNvPr id="29735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6201" y="9054"/>
                <a:ext cx="2520" cy="98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ЕТА</a:t>
                </a:r>
              </a:p>
            </p:txBody>
          </p:sp>
          <p:grpSp>
            <p:nvGrpSpPr>
              <p:cNvPr id="12" name="Group 40"/>
              <p:cNvGrpSpPr>
                <a:grpSpLocks/>
              </p:cNvGrpSpPr>
              <p:nvPr/>
            </p:nvGrpSpPr>
            <p:grpSpPr bwMode="auto">
              <a:xfrm>
                <a:off x="6381" y="10314"/>
                <a:ext cx="3420" cy="1620"/>
                <a:chOff x="6201" y="9644"/>
                <a:chExt cx="4680" cy="1800"/>
              </a:xfrm>
            </p:grpSpPr>
            <p:sp>
              <p:nvSpPr>
                <p:cNvPr id="29737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8001" y="9644"/>
                  <a:ext cx="2880" cy="1800"/>
                </a:xfrm>
                <a:custGeom>
                  <a:avLst/>
                  <a:gdLst>
                    <a:gd name="G0" fmla="+- 0 0 0"/>
                    <a:gd name="G1" fmla="*/ 21600 1 3"/>
                    <a:gd name="G2" fmla="*/ 21600 2 3"/>
                    <a:gd name="G3" fmla="+- 21600 0 0"/>
                    <a:gd name="T0" fmla="*/ 10800 w 21600"/>
                    <a:gd name="T1" fmla="*/ 0 h 21600"/>
                    <a:gd name="T2" fmla="*/ 6171 w 21600"/>
                    <a:gd name="T3" fmla="*/ 7200 h 21600"/>
                    <a:gd name="T4" fmla="*/ 3086 w 21600"/>
                    <a:gd name="T5" fmla="*/ 14400 h 21600"/>
                    <a:gd name="T6" fmla="*/ 0 w 21600"/>
                    <a:gd name="T7" fmla="*/ 21600 h 21600"/>
                    <a:gd name="T8" fmla="*/ 15429 w 21600"/>
                    <a:gd name="T9" fmla="*/ 7200 h 21600"/>
                    <a:gd name="T10" fmla="*/ 18514 w 21600"/>
                    <a:gd name="T11" fmla="*/ 14400 h 21600"/>
                    <a:gd name="T12" fmla="*/ 21600 w 21600"/>
                    <a:gd name="T13" fmla="*/ 216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21600"/>
                      </a:moveTo>
                      <a:lnTo>
                        <a:pt x="9257" y="216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21600"/>
                      </a:lnTo>
                      <a:lnTo>
                        <a:pt x="21600" y="21600"/>
                      </a:lnTo>
                      <a:lnTo>
                        <a:pt x="12343" y="14400"/>
                      </a:lnTo>
                      <a:lnTo>
                        <a:pt x="18514" y="14400"/>
                      </a:lnTo>
                      <a:lnTo>
                        <a:pt x="12343" y="7200"/>
                      </a:lnTo>
                      <a:lnTo>
                        <a:pt x="15429" y="7200"/>
                      </a:lnTo>
                      <a:lnTo>
                        <a:pt x="10800" y="0"/>
                      </a:lnTo>
                      <a:lnTo>
                        <a:pt x="6171" y="7200"/>
                      </a:lnTo>
                      <a:lnTo>
                        <a:pt x="9257" y="7200"/>
                      </a:lnTo>
                      <a:lnTo>
                        <a:pt x="3086" y="14400"/>
                      </a:lnTo>
                      <a:lnTo>
                        <a:pt x="9257" y="144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8" name="WordArt 4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201" y="9954"/>
                  <a:ext cx="2179" cy="116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FF0000"/>
                      </a:solidFill>
                      <a:effectLst>
                        <a:outerShdw dist="45791" dir="2021404" algn="ctr" rotWithShape="0">
                          <a:srgbClr val="B2B2B2">
                            <a:alpha val="80000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УС</a:t>
                  </a:r>
                </a:p>
              </p:txBody>
            </p:sp>
          </p:grpSp>
          <p:sp>
            <p:nvSpPr>
              <p:cNvPr id="29739" name="WordArt 43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1" y="12294"/>
                <a:ext cx="2520" cy="80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МАН</a:t>
                </a: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9621" y="13554"/>
              <a:ext cx="856" cy="1373"/>
              <a:chOff x="3141" y="11754"/>
              <a:chExt cx="856" cy="1373"/>
            </a:xfrm>
          </p:grpSpPr>
          <p:sp>
            <p:nvSpPr>
              <p:cNvPr id="29741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301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карман</a:t>
                </a:r>
              </a:p>
            </p:txBody>
          </p:sp>
          <p:sp>
            <p:nvSpPr>
              <p:cNvPr id="29742" name="WordArt 4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247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картон</a:t>
                </a:r>
              </a:p>
            </p:txBody>
          </p:sp>
          <p:sp>
            <p:nvSpPr>
              <p:cNvPr id="29743" name="WordArt 4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193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картина</a:t>
                </a:r>
              </a:p>
            </p:txBody>
          </p:sp>
          <p:sp>
            <p:nvSpPr>
              <p:cNvPr id="29744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211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картофель</a:t>
                </a:r>
              </a:p>
            </p:txBody>
          </p:sp>
          <p:sp>
            <p:nvSpPr>
              <p:cNvPr id="29745" name="WordArt 4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229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макароны</a:t>
                </a:r>
              </a:p>
            </p:txBody>
          </p:sp>
          <p:sp>
            <p:nvSpPr>
              <p:cNvPr id="29746" name="WordArt 5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175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карандаш</a:t>
                </a:r>
              </a:p>
            </p:txBody>
          </p:sp>
          <p:sp>
            <p:nvSpPr>
              <p:cNvPr id="29747" name="WordArt 5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265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карета</a:t>
                </a:r>
              </a:p>
            </p:txBody>
          </p:sp>
          <p:sp>
            <p:nvSpPr>
              <p:cNvPr id="29748" name="WordArt 52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41" y="12834"/>
                <a:ext cx="856" cy="1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Times New Roman"/>
                    <a:cs typeface="Times New Roman"/>
                  </a:rPr>
                  <a:t>карусель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ecnarmed.ru/uploads/posts/2012-05/1337406058_trebovaniya-k-statyam-dlya-publikacii.jpg"/>
          <p:cNvPicPr>
            <a:picLocks noChangeAspect="1" noChangeArrowheads="1"/>
          </p:cNvPicPr>
          <p:nvPr/>
        </p:nvPicPr>
        <p:blipFill>
          <a:blip r:embed="rId2"/>
          <a:srcRect b="6087"/>
          <a:stretch>
            <a:fillRect/>
          </a:stretch>
        </p:blipFill>
        <p:spPr bwMode="auto">
          <a:xfrm>
            <a:off x="0" y="-32478"/>
            <a:ext cx="9144000" cy="689047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1142984"/>
            <a:ext cx="5072098" cy="11430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7200" i="1" dirty="0" smtClean="0">
                <a:latin typeface="Book Antiqua" pitchFamily="18" charset="0"/>
              </a:rPr>
              <a:t> </a:t>
            </a:r>
            <a:r>
              <a:rPr lang="ru-RU" sz="8000" dirty="0" smtClean="0">
                <a:latin typeface="Book Antiqua" pitchFamily="18" charset="0"/>
              </a:rPr>
              <a:t>В чём кроется тайна загадки?</a:t>
            </a:r>
            <a:r>
              <a:rPr lang="ru-RU" sz="8000" i="1" dirty="0" smtClean="0">
                <a:latin typeface="Book Antiqua" pitchFamily="18" charset="0"/>
              </a:rPr>
              <a:t> </a:t>
            </a:r>
            <a:endParaRPr lang="ru-RU" sz="8000" i="1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2428868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20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C:\Users\user\Desktop\фото Лера\IMG_1852.JPG"/>
          <p:cNvPicPr>
            <a:picLocks noChangeAspect="1" noChangeArrowheads="1"/>
          </p:cNvPicPr>
          <p:nvPr/>
        </p:nvPicPr>
        <p:blipFill>
          <a:blip r:embed="rId3" cstate="print"/>
          <a:srcRect l="63310" t="1823" r="3414" b="13542"/>
          <a:stretch>
            <a:fillRect/>
          </a:stretch>
        </p:blipFill>
        <p:spPr bwMode="auto">
          <a:xfrm>
            <a:off x="428596" y="2071678"/>
            <a:ext cx="2357454" cy="399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2844" y="381000"/>
            <a:ext cx="3895756" cy="57451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800" b="1" u="sng" dirty="0">
                <a:solidFill>
                  <a:srgbClr val="FF0000"/>
                </a:solidFill>
                <a:latin typeface="Consolas" pitchFamily="49" charset="0"/>
              </a:rPr>
              <a:t>Математические загадки</a:t>
            </a:r>
          </a:p>
          <a:p>
            <a:pPr algn="ctr">
              <a:buNone/>
            </a:pPr>
            <a:r>
              <a:rPr lang="ru-RU" sz="2800" b="1" dirty="0">
                <a:latin typeface="Consolas" pitchFamily="49" charset="0"/>
              </a:rPr>
              <a:t>Шли гурьбою: тёща с зятем, да муж с </a:t>
            </a:r>
            <a:r>
              <a:rPr lang="ru-RU" sz="2800" b="1" dirty="0" err="1">
                <a:latin typeface="Consolas" pitchFamily="49" charset="0"/>
              </a:rPr>
              <a:t>жденою</a:t>
            </a:r>
            <a:r>
              <a:rPr lang="ru-RU" sz="2800" b="1" dirty="0">
                <a:latin typeface="Consolas" pitchFamily="49" charset="0"/>
              </a:rPr>
              <a:t>, мать с дочерью, да бабушка с внучкой, да дочь с </a:t>
            </a:r>
            <a:r>
              <a:rPr lang="ru-RU" sz="2800" b="1" dirty="0" err="1">
                <a:latin typeface="Consolas" pitchFamily="49" charset="0"/>
              </a:rPr>
              <a:t>отцом.Много</a:t>
            </a:r>
            <a:r>
              <a:rPr lang="ru-RU" sz="2800" b="1" dirty="0">
                <a:latin typeface="Consolas" pitchFamily="49" charset="0"/>
              </a:rPr>
              <a:t> ли всех?</a:t>
            </a:r>
          </a:p>
          <a:p>
            <a:pPr algn="ctr"/>
            <a:r>
              <a:rPr lang="ru-RU" sz="2800" b="1" dirty="0">
                <a:latin typeface="Consolas" pitchFamily="49" charset="0"/>
              </a:rPr>
              <a:t>4 человека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457200"/>
            <a:ext cx="4114800" cy="5943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800" b="1" u="sng" dirty="0">
                <a:solidFill>
                  <a:srgbClr val="FF0000"/>
                </a:solidFill>
                <a:latin typeface="Consolas" pitchFamily="49" charset="0"/>
              </a:rPr>
              <a:t>Развлекательные загадки-вопросы</a:t>
            </a:r>
          </a:p>
          <a:p>
            <a:pPr algn="ctr">
              <a:buNone/>
            </a:pPr>
            <a:r>
              <a:rPr lang="ru-RU" sz="2800" b="1" dirty="0">
                <a:latin typeface="Consolas" pitchFamily="49" charset="0"/>
              </a:rPr>
              <a:t>Какой в реке камень?</a:t>
            </a:r>
          </a:p>
          <a:p>
            <a:pPr algn="ctr">
              <a:buNone/>
            </a:pPr>
            <a:r>
              <a:rPr lang="ru-RU" sz="2800" b="1" dirty="0">
                <a:latin typeface="Consolas" pitchFamily="49" charset="0"/>
              </a:rPr>
              <a:t>Мокрый</a:t>
            </a:r>
          </a:p>
          <a:p>
            <a:pPr algn="ctr"/>
            <a:endParaRPr lang="ru-RU" sz="2800" b="1" dirty="0">
              <a:latin typeface="Consolas" pitchFamily="49" charset="0"/>
            </a:endParaRPr>
          </a:p>
          <a:p>
            <a:pPr algn="ctr"/>
            <a:endParaRPr lang="ru-RU" sz="2800" b="1" dirty="0">
              <a:latin typeface="Consolas" pitchFamily="49" charset="0"/>
            </a:endParaRPr>
          </a:p>
          <a:p>
            <a:pPr algn="ctr">
              <a:buFontTx/>
              <a:buNone/>
            </a:pPr>
            <a:endParaRPr lang="ru-RU" sz="2800" b="1" dirty="0">
              <a:latin typeface="Consolas" pitchFamily="49" charset="0"/>
            </a:endParaRPr>
          </a:p>
          <a:p>
            <a:pPr algn="ctr">
              <a:buNone/>
            </a:pPr>
            <a:r>
              <a:rPr lang="ru-RU" sz="2800" b="1" dirty="0">
                <a:latin typeface="Consolas" pitchFamily="49" charset="0"/>
              </a:rPr>
              <a:t>Кто на себе дом возит?</a:t>
            </a:r>
          </a:p>
          <a:p>
            <a:pPr algn="ctr">
              <a:buNone/>
            </a:pPr>
            <a:r>
              <a:rPr lang="ru-RU" sz="2800" b="1" dirty="0">
                <a:latin typeface="Consolas" pitchFamily="49" charset="0"/>
              </a:rPr>
              <a:t>улитка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428868"/>
            <a:ext cx="1905000" cy="142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751" name="Picture 7" descr="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5105400"/>
            <a:ext cx="1298575" cy="1352550"/>
          </a:xfrm>
          <a:prstGeom prst="rect">
            <a:avLst/>
          </a:prstGeom>
          <a:noFill/>
        </p:spPr>
      </p:pic>
      <p:pic>
        <p:nvPicPr>
          <p:cNvPr id="31752" name="Picture 8" descr="writingonbook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5105400"/>
            <a:ext cx="1447800" cy="135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latin typeface="Corbel" pitchFamily="34" charset="0"/>
              </a:rPr>
              <a:t>Художественные средства загадок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143000"/>
            <a:ext cx="8186766" cy="52863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atin typeface="Consolas" pitchFamily="49" charset="0"/>
              </a:rPr>
              <a:t>сравнения</a:t>
            </a:r>
          </a:p>
          <a:p>
            <a:pPr algn="ctr"/>
            <a:r>
              <a:rPr lang="ru-RU" b="1" dirty="0">
                <a:latin typeface="Consolas" pitchFamily="49" charset="0"/>
              </a:rPr>
              <a:t> противопоставления</a:t>
            </a:r>
          </a:p>
          <a:p>
            <a:pPr algn="ctr"/>
            <a:r>
              <a:rPr lang="ru-RU" b="1" dirty="0">
                <a:latin typeface="Consolas" pitchFamily="49" charset="0"/>
              </a:rPr>
              <a:t> отрицания</a:t>
            </a:r>
          </a:p>
          <a:p>
            <a:pPr algn="ctr"/>
            <a:r>
              <a:rPr lang="ru-RU" b="1" dirty="0">
                <a:latin typeface="Consolas" pitchFamily="49" charset="0"/>
              </a:rPr>
              <a:t> гиперболы</a:t>
            </a:r>
          </a:p>
          <a:p>
            <a:pPr algn="ctr"/>
            <a:r>
              <a:rPr lang="ru-RU" b="1" dirty="0">
                <a:latin typeface="Consolas" pitchFamily="49" charset="0"/>
              </a:rPr>
              <a:t> эпитеты</a:t>
            </a:r>
          </a:p>
          <a:p>
            <a:pPr algn="ctr"/>
            <a:r>
              <a:rPr lang="ru-RU" b="1" dirty="0">
                <a:latin typeface="Consolas" pitchFamily="49" charset="0"/>
              </a:rPr>
              <a:t>метафора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267200"/>
            <a:ext cx="3867150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26" name="Picture 2" descr="D:\2 класс Школа россии\Лера исследовательская работа\фото Лера\DSC_5048.JPG"/>
          <p:cNvPicPr>
            <a:picLocks noChangeAspect="1" noChangeArrowheads="1"/>
          </p:cNvPicPr>
          <p:nvPr/>
        </p:nvPicPr>
        <p:blipFill>
          <a:blip r:embed="rId3" cstate="print"/>
          <a:srcRect l="13476" t="17361" r="62500"/>
          <a:stretch>
            <a:fillRect/>
          </a:stretch>
        </p:blipFill>
        <p:spPr bwMode="auto">
          <a:xfrm flipH="1">
            <a:off x="6500825" y="2571744"/>
            <a:ext cx="1867592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Строение загадки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У загадки нет особых частей. Она может состоять как из одного предложения, так и из нескольких. Слова в предложениях могут рифмоваться, а могут не рифмоваться. Но по ритму загадка схожа со стихотворением.</a:t>
            </a:r>
            <a:br>
              <a:rPr lang="ru-RU" dirty="0" smtClean="0"/>
            </a:br>
            <a:r>
              <a:rPr lang="ru-RU" dirty="0" smtClean="0"/>
              <a:t>При составлении загадок могут использоваться разные приёмы: сравнение, преувеличение, отрицание, противопоставление (антитеза) и </a:t>
            </a:r>
            <a:r>
              <a:rPr lang="ru-RU" dirty="0" err="1" smtClean="0"/>
              <a:t>переназывание</a:t>
            </a:r>
            <a:r>
              <a:rPr lang="ru-RU" dirty="0" smtClean="0"/>
              <a:t> (метафора).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Значение загадки.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29576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Загадка развивает наблюдательность ,сообразительности, творческое мышление человека.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7" name="Picture 1" descr="C:\Users\user\Desktop\фото Лера\IMG_1719.JPG"/>
          <p:cNvPicPr>
            <a:picLocks noChangeAspect="1" noChangeArrowheads="1"/>
          </p:cNvPicPr>
          <p:nvPr/>
        </p:nvPicPr>
        <p:blipFill>
          <a:blip r:embed="rId3" cstate="print"/>
          <a:srcRect t="36204" b="10958"/>
          <a:stretch>
            <a:fillRect/>
          </a:stretch>
        </p:blipFill>
        <p:spPr bwMode="auto">
          <a:xfrm>
            <a:off x="2857488" y="3143248"/>
            <a:ext cx="3857652" cy="3147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23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Практическая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257676" cy="7572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/>
              <a:t>Как придумать загадку?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2" y="2214555"/>
            <a:ext cx="4857784" cy="857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/>
              <a:t>Дадим несколько советов.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193" name="Picture 1" descr="C:\Users\user\Desktop\фото Лера\IMG_0299.JPG"/>
          <p:cNvPicPr>
            <a:picLocks noChangeAspect="1" noChangeArrowheads="1"/>
          </p:cNvPicPr>
          <p:nvPr/>
        </p:nvPicPr>
        <p:blipFill>
          <a:blip r:embed="rId3" cstate="print"/>
          <a:srcRect l="14409" r="13831" b="42187"/>
          <a:stretch>
            <a:fillRect/>
          </a:stretch>
        </p:blipFill>
        <p:spPr bwMode="auto">
          <a:xfrm>
            <a:off x="2571735" y="3643314"/>
            <a:ext cx="4548783" cy="2443122"/>
          </a:xfrm>
          <a:prstGeom prst="rect">
            <a:avLst/>
          </a:prstGeom>
          <a:noFill/>
        </p:spPr>
      </p:pic>
      <p:pic>
        <p:nvPicPr>
          <p:cNvPr id="7" name="Picture 11" descr="http://vamotkrytka.ru/_ph/7/2/86941629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285728"/>
            <a:ext cx="1428760" cy="1866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строилась по такому же принципу: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Разбираем существующую загадку в группе, совместно с учителем;</a:t>
            </a:r>
          </a:p>
          <a:p>
            <a:pPr lvl="0"/>
            <a:r>
              <a:rPr lang="ru-RU" dirty="0" smtClean="0"/>
              <a:t>Выбираем предмет для загадки;</a:t>
            </a:r>
          </a:p>
          <a:p>
            <a:pPr lvl="0"/>
            <a:r>
              <a:rPr lang="ru-RU" dirty="0" smtClean="0"/>
              <a:t>Группой строим загадку по образцу готовой;</a:t>
            </a:r>
          </a:p>
          <a:p>
            <a:pPr lvl="0"/>
            <a:r>
              <a:rPr lang="ru-RU" dirty="0" smtClean="0"/>
              <a:t>Проверяем ритм и рифму в группе;</a:t>
            </a:r>
          </a:p>
          <a:p>
            <a:pPr lvl="0"/>
            <a:r>
              <a:rPr lang="ru-RU" dirty="0" smtClean="0"/>
              <a:t>Сочиняем загадки самостоятельно дома;</a:t>
            </a:r>
          </a:p>
          <a:p>
            <a:pPr lvl="0"/>
            <a:r>
              <a:rPr lang="ru-RU" dirty="0" smtClean="0"/>
              <a:t>Проверяем, правим, отбираем для сборника все вместе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Мои первые загадки.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643998" cy="53578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Любит молоко, а воды боится. </a:t>
            </a:r>
          </a:p>
          <a:p>
            <a:pPr>
              <a:buNone/>
            </a:pPr>
            <a:r>
              <a:rPr lang="ru-RU" dirty="0" smtClean="0"/>
              <a:t>Он мурлычет и баюкает тебя, он в клубок играет и мышей гоняет.(Кот)</a:t>
            </a:r>
          </a:p>
          <a:p>
            <a:pPr>
              <a:buNone/>
            </a:pPr>
            <a:r>
              <a:rPr lang="ru-RU" dirty="0" smtClean="0"/>
              <a:t>Белая водичка , ее все любят. Коровка травку жует и его дает. ( Молоко )</a:t>
            </a:r>
          </a:p>
          <a:p>
            <a:pPr>
              <a:buNone/>
            </a:pPr>
            <a:r>
              <a:rPr lang="ru-RU" dirty="0" smtClean="0"/>
              <a:t> Кошачий родственник , пятнистый он , но не жираф. (Леопард)</a:t>
            </a:r>
          </a:p>
          <a:p>
            <a:pPr>
              <a:buNone/>
            </a:pPr>
            <a:r>
              <a:rPr lang="ru-RU" dirty="0" smtClean="0"/>
              <a:t>4  быстрых ноги , красивая грива  и хвост. ( Конь)</a:t>
            </a:r>
          </a:p>
          <a:p>
            <a:pPr>
              <a:buNone/>
            </a:pPr>
            <a:r>
              <a:rPr lang="ru-RU" dirty="0" smtClean="0"/>
              <a:t>Живет в </a:t>
            </a:r>
            <a:r>
              <a:rPr lang="ru-RU" dirty="0" smtClean="0"/>
              <a:t>воде ,</a:t>
            </a:r>
            <a:r>
              <a:rPr lang="ru-RU" dirty="0" smtClean="0"/>
              <a:t>с плавниками она, разных форм и размеров. ( Рыбка )</a:t>
            </a:r>
          </a:p>
          <a:p>
            <a:pPr>
              <a:buNone/>
            </a:pPr>
            <a:r>
              <a:rPr lang="ru-RU" dirty="0" smtClean="0"/>
              <a:t>Когда он </a:t>
            </a:r>
            <a:r>
              <a:rPr lang="ru-RU" dirty="0" smtClean="0"/>
              <a:t>расслаблен, </a:t>
            </a:r>
            <a:r>
              <a:rPr lang="ru-RU" dirty="0" smtClean="0"/>
              <a:t>то </a:t>
            </a:r>
            <a:r>
              <a:rPr lang="ru-RU" dirty="0" smtClean="0"/>
              <a:t>милый </a:t>
            </a:r>
            <a:r>
              <a:rPr lang="ru-RU" dirty="0" smtClean="0"/>
              <a:t>зверек , </a:t>
            </a:r>
          </a:p>
          <a:p>
            <a:pPr>
              <a:buNone/>
            </a:pPr>
            <a:r>
              <a:rPr lang="ru-RU" dirty="0" smtClean="0"/>
              <a:t>а когда он боится, то колючий клубок . ( Ежик )</a:t>
            </a:r>
          </a:p>
          <a:p>
            <a:pPr>
              <a:buNone/>
            </a:pPr>
            <a:r>
              <a:rPr lang="ru-RU" dirty="0" smtClean="0"/>
              <a:t>Живая веревка, в тропиках живет. ( Змея )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Красиво </a:t>
            </a:r>
            <a:r>
              <a:rPr lang="ru-RU" dirty="0" smtClean="0"/>
              <a:t>летает, на крыльях порхает.</a:t>
            </a:r>
          </a:p>
          <a:p>
            <a:pPr>
              <a:buNone/>
            </a:pPr>
            <a:r>
              <a:rPr lang="ru-RU" dirty="0" smtClean="0"/>
              <a:t>Пыльцу </a:t>
            </a:r>
            <a:r>
              <a:rPr lang="ru-RU" dirty="0" smtClean="0"/>
              <a:t>собирает.    (Пчела)</a:t>
            </a:r>
          </a:p>
          <a:p>
            <a:pPr>
              <a:buNone/>
            </a:pPr>
            <a:r>
              <a:rPr lang="ru-RU" dirty="0" smtClean="0"/>
              <a:t>Зимой белый , летом серый,</a:t>
            </a:r>
          </a:p>
          <a:p>
            <a:pPr>
              <a:buNone/>
            </a:pPr>
            <a:r>
              <a:rPr lang="ru-RU" dirty="0" smtClean="0"/>
              <a:t>у него длинные ушки, любит морковку живет на опушке</a:t>
            </a:r>
            <a:r>
              <a:rPr lang="ru-RU" dirty="0" smtClean="0"/>
              <a:t>. ( Заяц)                                                                                 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Маленькая серая норушка, ворует сыр, в норке живет. (Мышка)</a:t>
            </a:r>
          </a:p>
          <a:p>
            <a:pPr>
              <a:buNone/>
            </a:pPr>
            <a:r>
              <a:rPr lang="ru-RU" dirty="0" smtClean="0"/>
              <a:t>Большое хищное животное, любит мед, в лесу живет. ( Медведь)</a:t>
            </a:r>
          </a:p>
          <a:p>
            <a:pPr>
              <a:buNone/>
            </a:pPr>
            <a:r>
              <a:rPr lang="ru-RU" dirty="0" smtClean="0"/>
              <a:t>Домашнее животное в сарае живет, как травки пожует , так молоко дает. ( Корова)</a:t>
            </a:r>
          </a:p>
          <a:p>
            <a:pPr>
              <a:buNone/>
            </a:pPr>
            <a:r>
              <a:rPr lang="ru-RU" dirty="0" smtClean="0"/>
              <a:t>Высоко </a:t>
            </a:r>
            <a:r>
              <a:rPr lang="ru-RU" dirty="0" smtClean="0"/>
              <a:t>прыгает зеленая чудо </a:t>
            </a:r>
            <a:r>
              <a:rPr lang="ru-RU" dirty="0" smtClean="0"/>
              <a:t>, </a:t>
            </a:r>
            <a:r>
              <a:rPr lang="ru-RU" dirty="0" smtClean="0"/>
              <a:t>на </a:t>
            </a:r>
            <a:r>
              <a:rPr lang="ru-RU" dirty="0" smtClean="0"/>
              <a:t>болоте </a:t>
            </a:r>
            <a:r>
              <a:rPr lang="ru-RU" dirty="0" smtClean="0"/>
              <a:t>комарам с ней худо. </a:t>
            </a:r>
            <a:r>
              <a:rPr lang="ru-RU" dirty="0" smtClean="0"/>
              <a:t>( Лягушка ) </a:t>
            </a:r>
            <a:endParaRPr lang="ru-RU" dirty="0"/>
          </a:p>
        </p:txBody>
      </p:sp>
      <p:pic>
        <p:nvPicPr>
          <p:cNvPr id="4" name="Picture 2" descr="D:\2 класс Школа россии\классный рук-ль\Фото общее  2 б класс 20ё16\IMG_7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214554"/>
            <a:ext cx="1618746" cy="2433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Принцип работы над загадкой.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dirty="0" smtClean="0"/>
              <a:t>Разбираем </a:t>
            </a:r>
            <a:r>
              <a:rPr lang="ru-RU" dirty="0" smtClean="0"/>
              <a:t>существующую загадку в группе, совместно с учителем;</a:t>
            </a:r>
          </a:p>
          <a:p>
            <a:pPr lvl="0">
              <a:buNone/>
            </a:pPr>
            <a:r>
              <a:rPr lang="ru-RU" dirty="0" smtClean="0"/>
              <a:t>Выбираем предмет для загадки;</a:t>
            </a:r>
          </a:p>
          <a:p>
            <a:pPr lvl="0">
              <a:buNone/>
            </a:pPr>
            <a:r>
              <a:rPr lang="ru-RU" dirty="0" smtClean="0"/>
              <a:t>Группой строим загадку по образцу готовой;</a:t>
            </a:r>
          </a:p>
          <a:p>
            <a:pPr lvl="0">
              <a:buNone/>
            </a:pPr>
            <a:r>
              <a:rPr lang="ru-RU" dirty="0" smtClean="0"/>
              <a:t>Проверяем ритм и рифму в группе;</a:t>
            </a:r>
          </a:p>
          <a:p>
            <a:pPr lvl="0">
              <a:buNone/>
            </a:pPr>
            <a:r>
              <a:rPr lang="ru-RU" dirty="0" smtClean="0"/>
              <a:t>Сочиняем загадки самостоятельно </a:t>
            </a:r>
            <a:r>
              <a:rPr lang="ru-RU" dirty="0" smtClean="0"/>
              <a:t> в классе, дома</a:t>
            </a:r>
            <a:r>
              <a:rPr lang="ru-RU" dirty="0" smtClean="0"/>
              <a:t>;</a:t>
            </a:r>
          </a:p>
          <a:p>
            <a:pPr lvl="0">
              <a:buNone/>
            </a:pPr>
            <a:r>
              <a:rPr lang="ru-RU" dirty="0" smtClean="0"/>
              <a:t>Проверяем, правим, отбираем для сборника все вместе.</a:t>
            </a:r>
          </a:p>
          <a:p>
            <a:endParaRPr lang="ru-RU" dirty="0"/>
          </a:p>
        </p:txBody>
      </p:sp>
      <p:sp>
        <p:nvSpPr>
          <p:cNvPr id="2050" name="AutoShape 2" descr="http://proxy.whoisaaronbrown.com/proxy/http:/img-fotki.yandex.ru/get/5106/lara58-58.73/0_4d9ac_22df448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Как придумать загадку-сравнение?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78581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dirty="0" smtClean="0"/>
              <a:t>       Чтобы сочинить простейшую задачку, нужно научиться находить свойства предмета и сравнивать его по этим качествам с другими предметами (явлениями). Очень удобно заполнить небольшую таблицу. 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2000240"/>
          <a:ext cx="8643998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40"/>
                <a:gridCol w="6500858"/>
              </a:tblGrid>
              <a:tr h="387806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Облака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Какие?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похоже?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воздушные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падушка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пушистые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 на пух, на перины, на перья…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мягкие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вату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кудрявые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барашки, овечки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белые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паруса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214678" y="5214950"/>
            <a:ext cx="3786214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Воздушные перины и подушки,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Укутали солнце по самые ушки.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или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Белые, как паруса.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Плывут по небу.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AutoShape 3" descr="https://chitchatsunderthesun.files.wordpress.com/2014/10/single-fluffy-cumulus-cloud-sunny-day-2012-07-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285728"/>
          <a:ext cx="82296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586"/>
                <a:gridCol w="4872014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Петух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Какой?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похож?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разноцветный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радуга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громкий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будильник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большой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индюк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ранний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утро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важный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начальник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14282" y="4357694"/>
            <a:ext cx="63579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Разноцветный, как радуга;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Громкий, как будильник;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Важный, как  начальник,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 лучами солнца будит всех.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4143380"/>
            <a:ext cx="2114543" cy="227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868" y="1071546"/>
            <a:ext cx="492922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интересно!!!Поверьте!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C:\Users\user\Desktop\фото Лера\IMG_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3214710" cy="377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3" name="Picture 9" descr="http://stat16.privet.ru/lr/0b0676a3e289fc46c75614eb9e129a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736"/>
            <a:ext cx="2786082" cy="1857388"/>
          </a:xfrm>
          <a:prstGeom prst="rect">
            <a:avLst/>
          </a:prstGeom>
          <a:noFill/>
        </p:spPr>
      </p:pic>
      <p:pic>
        <p:nvPicPr>
          <p:cNvPr id="4098" name="Picture 2" descr="C:\Users\user\Desktop\фото Лера\DSC_5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785926"/>
            <a:ext cx="2375242" cy="422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фото Лера\DSC_5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500438"/>
            <a:ext cx="495303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 descr="http://s020.radikal.ru/i723/1511/cf/6ed5766e898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14290"/>
            <a:ext cx="2643206" cy="79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571480"/>
          <a:ext cx="82296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Ёжик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Какой?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похож?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колючий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подушка с иголками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пугливый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паучок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круглый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мяч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милый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кот</a:t>
                      </a:r>
                      <a:endParaRPr lang="ru-RU" sz="32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трудолюбивый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муравей</a:t>
                      </a:r>
                      <a:endParaRPr lang="ru-RU" sz="32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71472" y="4429132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Круглый мяч, но не простой.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Он с щетиною густой.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Напугал его? Смотри,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увидишь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что внутри.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ezhik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4214818"/>
            <a:ext cx="3321835" cy="2214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214290"/>
          <a:ext cx="82296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87806">
                <a:tc gridSpan="2"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Белка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Какая?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похожа?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рыжая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огонёк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трудолюбивая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мама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пушистая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одуванчик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запасливая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хозяюшка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806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прыгающая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циркача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14282" y="3286124"/>
            <a:ext cx="7715304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Мелькает по верхушкам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Яркий огонёк.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 ветки его встретишь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Орешки он грызёт.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или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Акробаты – циркачи по деревьям  прыгают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Их пушистые хвосты между сосен шмыгают.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За такое представление не цветы они берут,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бочоночек варенья, а орешек горсть возьмут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Рисунок 6" descr="i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3286124"/>
            <a:ext cx="2476517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Загадки, в которых используется такой приём как метафора (скрытое сравнение). </a:t>
            </a:r>
            <a:br>
              <a:rPr lang="ru-RU" b="1" dirty="0" smtClean="0"/>
            </a:br>
            <a:r>
              <a:rPr lang="ru-RU" sz="1800" b="1" dirty="0" smtClean="0"/>
              <a:t>Вот пример таких загадок: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05435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Зебра на дороге, </a:t>
            </a:r>
            <a:br>
              <a:rPr lang="ru-RU" dirty="0" smtClean="0"/>
            </a:br>
            <a:r>
              <a:rPr lang="ru-RU" dirty="0" smtClean="0"/>
              <a:t>Протянула ноги.</a:t>
            </a:r>
            <a:br>
              <a:rPr lang="ru-RU" dirty="0" smtClean="0"/>
            </a:br>
            <a:r>
              <a:rPr lang="ru-RU" dirty="0" smtClean="0"/>
              <a:t>А по этим по ногам,</a:t>
            </a:r>
            <a:br>
              <a:rPr lang="ru-RU" dirty="0" smtClean="0"/>
            </a:br>
            <a:r>
              <a:rPr lang="ru-RU" dirty="0" smtClean="0"/>
              <a:t>Люди ходят тут и там.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>Живая веревка, по тропинке вьётся</a:t>
            </a:r>
          </a:p>
          <a:p>
            <a:pPr>
              <a:buNone/>
            </a:pPr>
            <a:r>
              <a:rPr lang="ru-RU" dirty="0" smtClean="0"/>
              <a:t>Кто её напугает, того покусает. </a:t>
            </a:r>
          </a:p>
          <a:p>
            <a:endParaRPr lang="ru-RU" dirty="0"/>
          </a:p>
        </p:txBody>
      </p:sp>
      <p:pic>
        <p:nvPicPr>
          <p:cNvPr id="4" name="Рисунок 3" descr="i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4643446"/>
            <a:ext cx="1857388" cy="1393042"/>
          </a:xfrm>
          <a:prstGeom prst="rect">
            <a:avLst/>
          </a:prstGeom>
        </p:spPr>
      </p:pic>
      <p:pic>
        <p:nvPicPr>
          <p:cNvPr id="6" name="Рисунок 5" descr="i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40" y="3000372"/>
            <a:ext cx="1952617" cy="149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>
            <a:normAutofit/>
          </a:bodyPr>
          <a:lstStyle/>
          <a:p>
            <a:r>
              <a:rPr lang="ru-RU" sz="2700" b="1" dirty="0" smtClean="0"/>
              <a:t>Как придумать загадку, если предмет или явление не имеет четко выраженных признаков?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Задайте себе вопрос: «А что он умеет делать? Кто еще так поступает?»</a:t>
            </a:r>
            <a:r>
              <a:rPr lang="ru-RU" sz="27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143116"/>
          <a:ext cx="8229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Молния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Что делает?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(кого) похож?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летит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стрела, птица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поджигает, сверкает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искра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ударяет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боксер</a:t>
                      </a:r>
                      <a:endParaRPr lang="ru-RU" sz="28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освещает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вспышка</a:t>
                      </a:r>
                      <a:endParaRPr lang="ru-RU" sz="2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57158" y="4929198"/>
            <a:ext cx="535785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Летит, да не стрела.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Сверкает, да не искра.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Не боксер, а ударяет.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Не вспышка, а освещает.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Мол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4929198"/>
            <a:ext cx="3669625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857628"/>
            <a:ext cx="6829444" cy="248284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Рисует, как художник.</a:t>
            </a:r>
          </a:p>
          <a:p>
            <a:pPr>
              <a:buNone/>
            </a:pPr>
            <a:r>
              <a:rPr lang="ru-RU" dirty="0" smtClean="0"/>
              <a:t>Остужает, как холодильник.</a:t>
            </a:r>
          </a:p>
          <a:p>
            <a:pPr>
              <a:buNone/>
            </a:pPr>
            <a:r>
              <a:rPr lang="ru-RU" dirty="0" smtClean="0"/>
              <a:t>Без одежды за дверь не пускает,</a:t>
            </a:r>
          </a:p>
          <a:p>
            <a:pPr>
              <a:buNone/>
            </a:pPr>
            <a:r>
              <a:rPr lang="ru-RU" dirty="0" smtClean="0"/>
              <a:t>Всех тепло нас  одевает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357166"/>
          <a:ext cx="842968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42"/>
                <a:gridCol w="4214842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Мороз</a:t>
                      </a:r>
                      <a:endParaRPr lang="ru-RU" sz="3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Что делает?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(кого) похож?</a:t>
                      </a:r>
                      <a:endParaRPr lang="ru-RU" sz="3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рисует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художник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остужает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холодильник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улицу не пускает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дверь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тепло одевает</a:t>
                      </a:r>
                      <a:endParaRPr lang="ru-RU" sz="3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мама</a:t>
                      </a:r>
                      <a:endParaRPr lang="ru-RU" sz="3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61" name="Picture 1" descr="C:\Users\user\Desktop\фото Лера\IMG_0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4214818"/>
            <a:ext cx="2628832" cy="175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smtClean="0"/>
              <a:t>Как придумать загадку «наоборот»?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Мы по-прежнему будем рисовать словесные картины, но кроме схожих черт найдём характерные отличия рассматриваемого предмета или явления от других.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857364"/>
          <a:ext cx="8229600" cy="288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4"/>
                <a:gridCol w="2428892"/>
                <a:gridCol w="2286016"/>
                <a:gridCol w="2228808"/>
              </a:tblGrid>
              <a:tr h="357188">
                <a:tc gridSpan="4"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cs typeface="Times New Roman"/>
                        </a:rPr>
                        <a:t>Автомобиль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5864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Какой?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(кого) похож?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Что умеет делать? 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Чем отличается?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864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удобный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маленький домик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бежит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да на месте не стоит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864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быстрый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поезд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гудит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да с колесами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864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красивый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кот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  два глаза глядит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да не живой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864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сильный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конь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возит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все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но не ест овса и без хвоста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500034" y="4786322"/>
            <a:ext cx="6000792" cy="13542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Быстрый, как конь вороной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Возит всех, возит  всё,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Но не ест он овса.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Да , представьте, конь-то у нас  без хвоста.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9" name="Picture 3" descr="http://www.zr.ru/_ah/img/fg023-NT8c5oQ8GO3aMCJg=h7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938001"/>
            <a:ext cx="2071702" cy="1553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8934"/>
            <a:ext cx="8229600" cy="3429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Быстрый корабль  плывет, да без мотора.</a:t>
            </a:r>
          </a:p>
          <a:p>
            <a:pPr>
              <a:buNone/>
            </a:pPr>
            <a:r>
              <a:rPr lang="ru-RU" sz="2000" dirty="0" smtClean="0"/>
              <a:t>или</a:t>
            </a:r>
          </a:p>
          <a:p>
            <a:pPr>
              <a:buNone/>
            </a:pPr>
            <a:r>
              <a:rPr lang="ru-RU" sz="2000" dirty="0" smtClean="0"/>
              <a:t>Длинное бревно неподвижно лежит, </a:t>
            </a:r>
          </a:p>
          <a:p>
            <a:pPr>
              <a:buNone/>
            </a:pPr>
            <a:r>
              <a:rPr lang="ru-RU" sz="2000" dirty="0" smtClean="0"/>
              <a:t>Да  большущими зубами страшно скрипит.</a:t>
            </a:r>
          </a:p>
          <a:p>
            <a:pPr>
              <a:buNone/>
            </a:pPr>
            <a:r>
              <a:rPr lang="ru-RU" sz="2000" dirty="0" smtClean="0"/>
              <a:t>или</a:t>
            </a:r>
          </a:p>
          <a:p>
            <a:pPr>
              <a:buNone/>
            </a:pPr>
            <a:r>
              <a:rPr lang="ru-RU" sz="2000" dirty="0" smtClean="0"/>
              <a:t>Плоская доска, да ходит на лапах.</a:t>
            </a:r>
          </a:p>
          <a:p>
            <a:pPr>
              <a:buNone/>
            </a:pPr>
            <a:r>
              <a:rPr lang="ru-RU" sz="2000" dirty="0" smtClean="0"/>
              <a:t>или</a:t>
            </a:r>
          </a:p>
          <a:p>
            <a:pPr>
              <a:buNone/>
            </a:pPr>
            <a:r>
              <a:rPr lang="ru-RU" sz="2000" dirty="0" smtClean="0"/>
              <a:t>Зеленый охотник, притаился в воде.</a:t>
            </a:r>
          </a:p>
          <a:p>
            <a:pPr>
              <a:buNone/>
            </a:pPr>
            <a:r>
              <a:rPr lang="ru-RU" sz="2000" dirty="0" smtClean="0"/>
              <a:t>Проглядишь его, быть беде!</a:t>
            </a:r>
          </a:p>
          <a:p>
            <a:pPr>
              <a:buNone/>
            </a:pPr>
            <a:r>
              <a:rPr lang="ru-RU" sz="2000" dirty="0" smtClean="0"/>
              <a:t> </a:t>
            </a:r>
          </a:p>
          <a:p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2" y="357164"/>
          <a:ext cx="8001056" cy="2584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  <a:gridCol w="2000264"/>
                <a:gridCol w="2000264"/>
                <a:gridCol w="2000264"/>
              </a:tblGrid>
              <a:tr h="358177">
                <a:tc gridSpan="2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Крокодил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551041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Какой?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(кого) похож?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Что умеет делать? 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Чем отличается?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878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быстрый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корабль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плывет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да без мотора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1041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большой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бревно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лежит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да с большими зубами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878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плоский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доска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ходит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с лапами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878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зеленый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хищник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охотится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в воде живет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7106" name="Picture 2" descr="http://res.cloudinary.com/dk-find-out/image/upload/q_80,h_700/DCTM_Penguin_UK_DK_AL503500_hmkkcm2_ev0gp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429132"/>
            <a:ext cx="3689262" cy="1045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Рассмотрим части и целое Какую можно придумать загадку посложнее?  Давайте привлечем на помощь математику! </a:t>
            </a:r>
            <a:r>
              <a:rPr lang="ru-RU" dirty="0" smtClean="0"/>
              <a:t>Рассмотрим человеческое тело. Из каких частей оно состоит? Один язык, губы, один рот, по два глаза, уха, по паре рук и ног. Как народ отразил это в фольклоре? </a:t>
            </a:r>
          </a:p>
          <a:p>
            <a:pPr>
              <a:buNone/>
            </a:pPr>
            <a:r>
              <a:rPr lang="ru-RU" dirty="0" smtClean="0"/>
              <a:t>Один болтун, </a:t>
            </a:r>
          </a:p>
          <a:p>
            <a:pPr>
              <a:buNone/>
            </a:pPr>
            <a:r>
              <a:rPr lang="ru-RU" dirty="0" smtClean="0"/>
              <a:t>Другой свистун </a:t>
            </a:r>
          </a:p>
          <a:p>
            <a:pPr>
              <a:buNone/>
            </a:pPr>
            <a:r>
              <a:rPr lang="ru-RU" dirty="0" smtClean="0"/>
              <a:t>И третий едун. </a:t>
            </a:r>
          </a:p>
          <a:p>
            <a:pPr>
              <a:buNone/>
            </a:pPr>
            <a:r>
              <a:rPr lang="ru-RU" dirty="0" smtClean="0"/>
              <a:t>Два брата </a:t>
            </a:r>
            <a:r>
              <a:rPr lang="ru-RU" dirty="0" err="1" smtClean="0"/>
              <a:t>видаки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А два – </a:t>
            </a:r>
            <a:r>
              <a:rPr lang="ru-RU" dirty="0" err="1" smtClean="0"/>
              <a:t>слышаки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Два бегуна,</a:t>
            </a:r>
          </a:p>
          <a:p>
            <a:pPr>
              <a:buNone/>
            </a:pPr>
            <a:r>
              <a:rPr lang="ru-RU" dirty="0" smtClean="0"/>
              <a:t>Да два брата-ухвата.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А теперь по этому принципу придумываем загадки сами. </a:t>
            </a:r>
          </a:p>
          <a:p>
            <a:endParaRPr lang="ru-RU" dirty="0"/>
          </a:p>
        </p:txBody>
      </p:sp>
      <p:pic>
        <p:nvPicPr>
          <p:cNvPr id="46081" name="Picture 1" descr="C:\Users\user\Desktop\фото Лера\IMG_1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64521"/>
            <a:ext cx="2071702" cy="310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143380"/>
            <a:ext cx="8229600" cy="24114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Есть у птицы той два  могучих крыла,</a:t>
            </a:r>
          </a:p>
          <a:p>
            <a:pPr>
              <a:buNone/>
            </a:pPr>
            <a:r>
              <a:rPr lang="ru-RU" dirty="0" smtClean="0"/>
              <a:t>Хвост, словно  большая гора. </a:t>
            </a:r>
          </a:p>
          <a:p>
            <a:pPr>
              <a:buNone/>
            </a:pPr>
            <a:r>
              <a:rPr lang="ru-RU" dirty="0" smtClean="0"/>
              <a:t>Грудка крепкая - фюзеляж.</a:t>
            </a:r>
          </a:p>
          <a:p>
            <a:pPr>
              <a:buNone/>
            </a:pPr>
            <a:r>
              <a:rPr lang="ru-RU" dirty="0" smtClean="0"/>
              <a:t>Совершишь ты на птице стальной,  любой вояж.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9" y="571480"/>
          <a:ext cx="8429682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894"/>
                <a:gridCol w="2809894"/>
                <a:gridCol w="2809894"/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Самолет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Названия частей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Сколько их?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На что похожи? Что такое же?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крылья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2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Птица, бабочка</a:t>
                      </a:r>
                      <a:endParaRPr lang="ru-RU" sz="24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хвост</a:t>
                      </a:r>
                      <a:endParaRPr lang="ru-RU" sz="24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1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Гора, </a:t>
                      </a:r>
                      <a:endParaRPr lang="ru-RU" sz="24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фюзеляж</a:t>
                      </a:r>
                      <a:endParaRPr lang="ru-RU" sz="24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1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Тело , домик</a:t>
                      </a:r>
                      <a:endParaRPr lang="ru-RU" sz="24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трап</a:t>
                      </a:r>
                      <a:endParaRPr lang="ru-RU" sz="24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1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rgbClr val="002060"/>
                          </a:solidFill>
                          <a:latin typeface="Calibri"/>
                          <a:cs typeface="Times New Roman"/>
                        </a:rPr>
                        <a:t>Лестница, ступеньки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thumb_l_1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3857628"/>
            <a:ext cx="2309817" cy="130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Таким образом, в наш сборник вошли три типа загадок: загадки – описания, загадки – иносказания и загадки, как со скрытым сравнением, так и с открытым. Всего мы придумали  30 загадок.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Следующим шагом было к каждой загадке нарисовать иллюстрацию. Распределили  загадки и стали рисовать</a:t>
            </a:r>
            <a:endParaRPr lang="ru-RU" dirty="0"/>
          </a:p>
        </p:txBody>
      </p:sp>
      <p:pic>
        <p:nvPicPr>
          <p:cNvPr id="5" name="Picture 13" descr="http://img-fotki.yandex.ru/get/6436/181450557.53/0_a1f33_808c5d1c_GIFX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4500570"/>
            <a:ext cx="1945312" cy="1806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3714776" cy="11430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проекта.</a:t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214422"/>
            <a:ext cx="8072494" cy="12858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/>
              <a:t>Научиться сочинять загадки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643182"/>
            <a:ext cx="3714776" cy="11430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Гипотеза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42910" y="3643315"/>
            <a:ext cx="8143932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Предположим, что загадка – это маленький секрет, маленькая тайна, которую нужно разгадать, раскрыть. Если я узнаю историю происхождения, особенности  </a:t>
            </a:r>
          </a:p>
          <a:p>
            <a:r>
              <a:rPr lang="ru-RU" sz="2400" dirty="0" smtClean="0"/>
              <a:t>композиционного построения, типы загадок, то смогу на основе  имеющихся знаний самостоятельно их сочинять.</a:t>
            </a:r>
            <a:br>
              <a:rPr lang="ru-RU" sz="2400" dirty="0" smtClean="0"/>
            </a:b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506" name="Picture 2" descr="http://4.bp.blogspot.com/-Hkg2vE7SxQY/TwoR-8uRyzI/AAAAAAAAAB8/LG5oTKEEd4g/s1600/livro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42852"/>
            <a:ext cx="2901053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74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фото Лера\20170219_224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0"/>
            <a:ext cx="2428892" cy="3286124"/>
          </a:xfrm>
          <a:prstGeom prst="rect">
            <a:avLst/>
          </a:prstGeom>
          <a:noFill/>
        </p:spPr>
      </p:pic>
      <p:pic>
        <p:nvPicPr>
          <p:cNvPr id="49155" name="Picture 3" descr="C:\Users\user\Desktop\фото Лера\20170219_224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732984" y="0"/>
            <a:ext cx="2411015" cy="3286124"/>
          </a:xfrm>
          <a:prstGeom prst="rect">
            <a:avLst/>
          </a:prstGeom>
          <a:noFill/>
        </p:spPr>
      </p:pic>
      <p:pic>
        <p:nvPicPr>
          <p:cNvPr id="49156" name="Picture 4" descr="C:\Users\user\Desktop\фото Лера\20170217_115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48"/>
            <a:ext cx="4286248" cy="3286148"/>
          </a:xfrm>
          <a:prstGeom prst="rect">
            <a:avLst/>
          </a:prstGeom>
          <a:noFill/>
        </p:spPr>
      </p:pic>
      <p:pic>
        <p:nvPicPr>
          <p:cNvPr id="49157" name="Picture 5" descr="C:\Users\user\Desktop\фото Лера\20170205_162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86248" cy="3186070"/>
          </a:xfrm>
          <a:prstGeom prst="rect">
            <a:avLst/>
          </a:prstGeom>
          <a:noFill/>
        </p:spPr>
      </p:pic>
      <p:pic>
        <p:nvPicPr>
          <p:cNvPr id="49158" name="Picture 6" descr="C:\Users\user\Desktop\фото Лера\20170205_162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2971" y="3214686"/>
            <a:ext cx="4191029" cy="3143272"/>
          </a:xfrm>
          <a:prstGeom prst="rect">
            <a:avLst/>
          </a:prstGeom>
          <a:noFill/>
        </p:spPr>
      </p:pic>
      <p:pic>
        <p:nvPicPr>
          <p:cNvPr id="49159" name="Picture 7" descr="C:\Users\user\Desktop\фото Лера\20170219_223759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l="31250" t="11188" r="16724" b="22453"/>
          <a:stretch>
            <a:fillRect/>
          </a:stretch>
        </p:blipFill>
        <p:spPr bwMode="auto">
          <a:xfrm>
            <a:off x="3500430" y="2643182"/>
            <a:ext cx="231499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://www.school131.edu.kh.ua/files2/images/biblioteka/74967013.gif?size=1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4500570"/>
            <a:ext cx="1643074" cy="220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Проведя исследование, можно сделать следующий вывод, что загадка учит нас открывать сходство между «далёкими» предметами. Сходство, которое мы обычно не замечаем. И радость отгадывания не только в том, что догадался, какой это предмет, но и в том, что по-новому его увидел. С помощью загадки мы учимся находить общие признаки в непохожих, казалось бы, предметах. Загадка поворачивает мир по-иному, раскрывает его таинственные стороны. И поэтому загадка не стареет. Сформулированная нами гипотеза подтвердилась. Полученные нами знания мы применили практически, создав сборник загадок своего собственного сочинения.</a:t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4786346" cy="45259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Загадка.</a:t>
            </a:r>
          </a:p>
          <a:p>
            <a:pPr algn="ctr">
              <a:buNone/>
            </a:pPr>
            <a:r>
              <a:rPr lang="ru-RU" b="1" dirty="0" smtClean="0"/>
              <a:t>Умная, интересная.</a:t>
            </a:r>
          </a:p>
          <a:p>
            <a:pPr algn="ctr">
              <a:buNone/>
            </a:pPr>
            <a:r>
              <a:rPr lang="ru-RU" b="1" dirty="0" smtClean="0"/>
              <a:t>Развивает, удивляет, учит.</a:t>
            </a:r>
          </a:p>
          <a:p>
            <a:pPr algn="ctr">
              <a:buNone/>
            </a:pPr>
            <a:r>
              <a:rPr lang="ru-RU" b="1" dirty="0" smtClean="0"/>
              <a:t>Как </a:t>
            </a:r>
            <a:r>
              <a:rPr lang="ru-RU" b="1" dirty="0" smtClean="0"/>
              <a:t>сложно</a:t>
            </a:r>
            <a:r>
              <a:rPr lang="ru-RU" b="1" dirty="0" smtClean="0"/>
              <a:t>! Как просто!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Тайна.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7" name="Picture 1" descr="C:\Users\user\Desktop\фото Лера\DSC_4765.JPG"/>
          <p:cNvPicPr>
            <a:picLocks noChangeAspect="1" noChangeArrowheads="1"/>
          </p:cNvPicPr>
          <p:nvPr/>
        </p:nvPicPr>
        <p:blipFill>
          <a:blip r:embed="rId3" cstate="print"/>
          <a:srcRect l="28125" t="1587" r="32226"/>
          <a:stretch>
            <a:fillRect/>
          </a:stretch>
        </p:blipFill>
        <p:spPr bwMode="auto">
          <a:xfrm>
            <a:off x="5643570" y="1928802"/>
            <a:ext cx="3172264" cy="442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ea typeface="+mn-ea"/>
                <a:cs typeface="Times New Roman" pitchFamily="18" charset="0"/>
              </a:rPr>
              <a:t>Задачи проекта:</a:t>
            </a:r>
            <a:br>
              <a:rPr lang="ru-RU" sz="320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 lvl="0"/>
            <a:r>
              <a:rPr lang="ru-RU" dirty="0" smtClean="0"/>
              <a:t>Узнать, как появились загадки и для чего они нужны. </a:t>
            </a:r>
          </a:p>
          <a:p>
            <a:pPr lvl="0"/>
            <a:r>
              <a:rPr lang="ru-RU" dirty="0" smtClean="0"/>
              <a:t>Рассмотреть особенности построения, пути «рождения» загадки.</a:t>
            </a:r>
          </a:p>
          <a:p>
            <a:pPr lvl="0"/>
            <a:r>
              <a:rPr lang="ru-RU" dirty="0" smtClean="0"/>
              <a:t>Научиться составлять свои загадки.</a:t>
            </a:r>
          </a:p>
          <a:p>
            <a:pPr lvl="0"/>
            <a:r>
              <a:rPr lang="ru-RU" dirty="0" smtClean="0"/>
              <a:t>Создать сборник загадок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8" descr="30a36f3bdea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000504"/>
            <a:ext cx="3150084" cy="264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rinaostudina.ucoz.ru/_fr/2/s7860090.jpg"/>
          <p:cNvPicPr>
            <a:picLocks noChangeAspect="1" noChangeArrowheads="1"/>
          </p:cNvPicPr>
          <p:nvPr/>
        </p:nvPicPr>
        <p:blipFill>
          <a:blip r:embed="rId2"/>
          <a:srcRect b="5101"/>
          <a:stretch>
            <a:fillRect/>
          </a:stretch>
        </p:blipFill>
        <p:spPr bwMode="auto">
          <a:xfrm>
            <a:off x="28730" y="0"/>
            <a:ext cx="9115270" cy="6858001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История возникновения загадки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5" descr="i.jpg"/>
          <p:cNvPicPr>
            <a:picLocks noChangeAspect="1"/>
          </p:cNvPicPr>
          <p:nvPr/>
        </p:nvPicPr>
        <p:blipFill>
          <a:blip r:embed="rId3"/>
          <a:srcRect l="7812" t="45833" b="16667"/>
          <a:stretch>
            <a:fillRect/>
          </a:stretch>
        </p:blipFill>
        <p:spPr>
          <a:xfrm>
            <a:off x="428596" y="2000240"/>
            <a:ext cx="8429651" cy="2571768"/>
          </a:xfrm>
          <a:prstGeom prst="rect">
            <a:avLst/>
          </a:prstGeom>
        </p:spPr>
      </p:pic>
      <p:sp>
        <p:nvSpPr>
          <p:cNvPr id="38914" name="AutoShape 2" descr="https://im0-tub-ru.yandex.net/i?id=1a667a88de8ac8d56ce0b0b3feb361c2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tockvault-book118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1670" y="1428736"/>
            <a:ext cx="4714908" cy="4031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Загадка относится к одному из самых древних жанров устного народного творчества, который отличается от других жанров тем, что требует отгадать описываемый предмет.</a:t>
            </a:r>
            <a:endParaRPr lang="ru-RU" sz="3200" dirty="0"/>
          </a:p>
        </p:txBody>
      </p:sp>
      <p:sp>
        <p:nvSpPr>
          <p:cNvPr id="3" name="AutoShape 2" descr="https://daphneshadows.files.wordpress.com/2013/02/stockvault-book11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57158" y="500042"/>
            <a:ext cx="8329642" cy="562612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История возникновения загадок корнями уходит в далекое прошлое. Загадки загадывались с древних времен. В наши дни мы рассматриваем загадки как вид развлечения, но в древности люди относились к ним серьезно.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В древности люди верили, что животные, растения, неживая природа понимают человеческий язык. Первобытный охотник, скотовод, пахарь в поле, в лесу, на воде, в жилище - везде и всюду постоянно сталкивался с враждебной сознательной силой, насылающей неудачу, пожар, болезнь. Эту силу необходимо было перехитрить, а для этого нужна тайная, условная речь.</a:t>
            </a:r>
            <a:br>
              <a:rPr lang="ru-RU" dirty="0" smtClean="0"/>
            </a:b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" name="Picture 4" descr="http://banknews4life.info/imagelib/56bd0523cef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5072074"/>
            <a:ext cx="1954684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ii-po-litera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736"/>
            <a:ext cx="811532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В те времена для молодых юношей даже устраивались испытания в умении разгадывать загадки, что имело магическое значение, являясь составной частью обряда инициации — посвящения юношей в воины. Без знания этой условной речи юноша не мог стать равноправным членом своего родного коллектива.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5842" name="AutoShape 2" descr="https://img-fotki.yandex.ru/get/6602/163781271.1e/0_78d07_910e993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img-fotki.yandex.ru/get/6602/163781271.1e/0_78d07_910e993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https://img-fotki.yandex.ru/get/6602/163781271.1e/0_78d07_910e993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1868</Words>
  <Application>Microsoft Office PowerPoint</Application>
  <PresentationFormat>Экран (4:3)</PresentationFormat>
  <Paragraphs>376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МБОУ СОШ № 93 Творческий проект «Интересный мир загадок» </vt:lpstr>
      <vt:lpstr>Слайд 2</vt:lpstr>
      <vt:lpstr>Слайд 3</vt:lpstr>
      <vt:lpstr>Цель проекта. </vt:lpstr>
      <vt:lpstr>Задачи проекта: </vt:lpstr>
      <vt:lpstr> История возникновения загадки </vt:lpstr>
      <vt:lpstr>Слайд 7</vt:lpstr>
      <vt:lpstr>Слайд 8</vt:lpstr>
      <vt:lpstr>Слайд 9</vt:lpstr>
      <vt:lpstr>Слайд 10</vt:lpstr>
      <vt:lpstr>Слайд 11</vt:lpstr>
      <vt:lpstr>Основные свойства загадок</vt:lpstr>
      <vt:lpstr>Типы загадок</vt:lpstr>
      <vt:lpstr>Слайд 14</vt:lpstr>
      <vt:lpstr>Слайд 15</vt:lpstr>
      <vt:lpstr>Слайд 16</vt:lpstr>
      <vt:lpstr>Слайд 17</vt:lpstr>
      <vt:lpstr>Слайд 18</vt:lpstr>
      <vt:lpstr>Загадки-ребусы</vt:lpstr>
      <vt:lpstr>Слайд 20</vt:lpstr>
      <vt:lpstr>Художественные средства загадок</vt:lpstr>
      <vt:lpstr>Строение загадки</vt:lpstr>
      <vt:lpstr>Значение загадки.</vt:lpstr>
      <vt:lpstr>Практическая часть</vt:lpstr>
      <vt:lpstr>Работа строилась по такому же принципу:  </vt:lpstr>
      <vt:lpstr>Мои первые загадки.</vt:lpstr>
      <vt:lpstr>Принцип работы над загадкой.</vt:lpstr>
      <vt:lpstr> Как придумать загадку-сравнение?  </vt:lpstr>
      <vt:lpstr>Слайд 29</vt:lpstr>
      <vt:lpstr>Слайд 30</vt:lpstr>
      <vt:lpstr>Слайд 31</vt:lpstr>
      <vt:lpstr>Загадки, в которых используется такой приём как метафора (скрытое сравнение).  Вот пример таких загадок: </vt:lpstr>
      <vt:lpstr>Как придумать загадку, если предмет или явление не имеет четко выраженных признаков?  Задайте себе вопрос: «А что он умеет делать? Кто еще так поступает?»  </vt:lpstr>
      <vt:lpstr>Слайд 34</vt:lpstr>
      <vt:lpstr>Как придумать загадку «наоборот»?  Мы по-прежнему будем рисовать словесные картины, но кроме схожих черт найдём характерные отличия рассматриваемого предмета или явления от других.  </vt:lpstr>
      <vt:lpstr>Слайд 36</vt:lpstr>
      <vt:lpstr>Слайд 37</vt:lpstr>
      <vt:lpstr>Слайд 38</vt:lpstr>
      <vt:lpstr>Слайд 39</vt:lpstr>
      <vt:lpstr>Слайд 40</vt:lpstr>
      <vt:lpstr> ЗАКЛЮЧЕНИЕ</vt:lpstr>
      <vt:lpstr>Слайд 42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СОШ № 93  Исследовательский проект «ГИМНАСТИКА ДЛЯ УМА» </dc:title>
  <dc:creator>Таскаева Юля</dc:creator>
  <cp:lastModifiedBy>user</cp:lastModifiedBy>
  <cp:revision>54</cp:revision>
  <dcterms:created xsi:type="dcterms:W3CDTF">2013-03-28T10:19:16Z</dcterms:created>
  <dcterms:modified xsi:type="dcterms:W3CDTF">2017-02-26T09:47:25Z</dcterms:modified>
</cp:coreProperties>
</file>