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204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Анкета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Анкета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8.0000000000000029E-2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Анкета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Анкета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 formatCode="0%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Анкета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 formatCode="0%">
                  <c:v>0.24000000000000005</c:v>
                </c:pt>
              </c:numCache>
            </c:numRef>
          </c:val>
        </c:ser>
        <c:shape val="cone"/>
        <c:axId val="84844928"/>
        <c:axId val="84846464"/>
        <c:axId val="0"/>
      </c:bar3DChart>
      <c:catAx>
        <c:axId val="84844928"/>
        <c:scaling>
          <c:orientation val="minMax"/>
        </c:scaling>
        <c:axPos val="b"/>
        <c:tickLblPos val="nextTo"/>
        <c:crossAx val="84846464"/>
        <c:crosses val="autoZero"/>
        <c:auto val="1"/>
        <c:lblAlgn val="ctr"/>
        <c:lblOffset val="100"/>
      </c:catAx>
      <c:valAx>
        <c:axId val="84846464"/>
        <c:scaling>
          <c:orientation val="minMax"/>
        </c:scaling>
        <c:axPos val="l"/>
        <c:majorGridlines/>
        <c:numFmt formatCode="0%" sourceLinked="1"/>
        <c:tickLblPos val="nextTo"/>
        <c:crossAx val="848449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24F-39D8-4F62-BE66-C950E7C13C6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426-51F4-4736-A168-54333C3AA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24F-39D8-4F62-BE66-C950E7C13C6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426-51F4-4736-A168-54333C3AA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24F-39D8-4F62-BE66-C950E7C13C6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426-51F4-4736-A168-54333C3AA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24F-39D8-4F62-BE66-C950E7C13C6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426-51F4-4736-A168-54333C3AA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24F-39D8-4F62-BE66-C950E7C13C6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426-51F4-4736-A168-54333C3AA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24F-39D8-4F62-BE66-C950E7C13C6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426-51F4-4736-A168-54333C3AA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24F-39D8-4F62-BE66-C950E7C13C6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426-51F4-4736-A168-54333C3AA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24F-39D8-4F62-BE66-C950E7C13C6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426-51F4-4736-A168-54333C3AA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24F-39D8-4F62-BE66-C950E7C13C6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426-51F4-4736-A168-54333C3AA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24F-39D8-4F62-BE66-C950E7C13C6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426-51F4-4736-A168-54333C3AA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24F-39D8-4F62-BE66-C950E7C13C6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426-51F4-4736-A168-54333C3AA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E124F-39D8-4F62-BE66-C950E7C13C6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6426-51F4-4736-A168-54333C3AA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ru.wikipedia.org/wiki/%D0%A4%D0%B0%D0%B9%D0%BB:Front_image_of_million_dollar_royal_canadian_mint_coin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iastri21.ru/wp-content/uploads/2011/08/2011-08-05_170019.pn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uzeydeneg.ru/wp-content/uploads/2011/09/palauheart071.pn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7%D0%BE%D0%BB%D0%BE%D1%82%D0%BE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://ru.wikipedia.org/wiki/%D0%A1%D0%B5%D1%80%D0%B5%D0%B1%D1%80%D0%B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D%D0%BB%D0%B5%D0%BA%D1%82%D1%80%D1%83%D0%BC" TargetMode="External"/><Relationship Id="rId5" Type="http://schemas.openxmlformats.org/officeDocument/2006/relationships/hyperlink" Target="http://ru.wikipedia.org/wiki/%D0%90%D1%80%D0%B4%D0%B8%D1%81_II" TargetMode="External"/><Relationship Id="rId4" Type="http://schemas.openxmlformats.org/officeDocument/2006/relationships/hyperlink" Target="http://ru.wikipedia.org/wiki/685_%D0%B3%D0%BE%D0%B4_%D0%B4%D0%BE_%D0%BD._%D1%8D.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zastavki.com/pictures/640x480/2012/Finance_Wallpapers_Money_Coins_013974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20" y="214290"/>
            <a:ext cx="8643998" cy="25717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МБОУ СОШ № 93</a:t>
            </a:r>
            <a:r>
              <a:rPr lang="ru-RU" sz="2800" dirty="0" smtClean="0">
                <a:solidFill>
                  <a:srgbClr val="000066"/>
                </a:solidFill>
                <a:latin typeface="Algerian" pitchFamily="82" charset="0"/>
              </a:rPr>
              <a:t/>
            </a:r>
            <a:br>
              <a:rPr lang="ru-RU" sz="2800" dirty="0" smtClean="0">
                <a:solidFill>
                  <a:srgbClr val="000066"/>
                </a:solidFill>
                <a:latin typeface="Algerian" pitchFamily="82" charset="0"/>
              </a:rPr>
            </a:br>
            <a:r>
              <a:rPr lang="ru-RU" dirty="0">
                <a:latin typeface="Bookman Old Style" pitchFamily="18" charset="0"/>
              </a:rPr>
              <a:t>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Исследовательский проект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«История звонкой монеты»</a:t>
            </a: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20" y="3071810"/>
            <a:ext cx="5072098" cy="321471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/>
            </a:r>
            <a:br>
              <a:rPr lang="ru-RU" sz="2400" b="1" dirty="0" smtClean="0">
                <a:solidFill>
                  <a:schemeClr val="hlink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Работу выполнила</a:t>
            </a:r>
            <a:b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ученица </a:t>
            </a: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4 </a:t>
            </a: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«А» класса</a:t>
            </a:r>
            <a:b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Королёва Екатерина</a:t>
            </a:r>
          </a:p>
          <a:p>
            <a:pPr>
              <a:defRPr/>
            </a:pP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Руководитель: </a:t>
            </a:r>
          </a:p>
          <a:p>
            <a:pPr>
              <a:defRPr/>
            </a:pPr>
            <a:r>
              <a:rPr lang="ru-RU" sz="2800" b="1" i="1" dirty="0" err="1" smtClean="0">
                <a:solidFill>
                  <a:srgbClr val="7030A0"/>
                </a:solidFill>
                <a:latin typeface="Bookman Old Style" pitchFamily="18" charset="0"/>
              </a:rPr>
              <a:t>Апчугова</a:t>
            </a:r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 Ю.В.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b="1" i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rgbClr val="000099"/>
              </a:solidFill>
            </a:endParaRPr>
          </a:p>
        </p:txBody>
      </p:sp>
      <p:pic>
        <p:nvPicPr>
          <p:cNvPr id="2050" name="Picture 2" descr="http://ia100.mycdn.me/getImage?photoId=538789733653&amp;photoType=3"/>
          <p:cNvPicPr>
            <a:picLocks noChangeAspect="1" noChangeArrowheads="1"/>
          </p:cNvPicPr>
          <p:nvPr/>
        </p:nvPicPr>
        <p:blipFill>
          <a:blip r:embed="rId3"/>
          <a:srcRect l="40283" t="31892" r="35547" b="31818"/>
          <a:stretch>
            <a:fillRect/>
          </a:stretch>
        </p:blipFill>
        <p:spPr bwMode="auto">
          <a:xfrm>
            <a:off x="5929322" y="3214686"/>
            <a:ext cx="278608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www.well.ru/upload/iblock/7c1/s_7c14fdf812b7f94875849a6652560f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Самые необычные монеты мира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1500174"/>
            <a:ext cx="2857520" cy="36147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Самая тяжёлая и самая большая монета</a:t>
            </a:r>
            <a:endParaRPr lang="ru-RU" sz="4000" i="1" dirty="0" smtClean="0">
              <a:solidFill>
                <a:srgbClr val="C00000"/>
              </a:solidFill>
            </a:endParaRPr>
          </a:p>
          <a:p>
            <a:pPr algn="ctr"/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upload.wikimedia.org/wikipedia/ru/thumb/9/9c/Front_image_of_million_dollar_royal_canadian_mint_coin.jpg/200px-Front_image_of_million_dollar_royal_canadian_mint_coin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000240"/>
            <a:ext cx="335758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5857892"/>
            <a:ext cx="7767383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Канадская золотая монета номиналом один миллион долларов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egodnya.ua/img/gallery/4578/44/491405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Самая необычная монета по материалу изготовления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2143116"/>
            <a:ext cx="2943188" cy="33829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C00000"/>
                </a:solidFill>
              </a:rPr>
              <a:t>В 2005 году в Конго была выпущена первая деревянная монета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piastri21.ru/wp-content/uploads/2011/08/2011-08-05_170019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521497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6" y="5715016"/>
            <a:ext cx="484959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/>
              <a:t>«защитим животный мир»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doodoo.ru/uploads/posts/2011-11/thumbs/palau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Разноцветные монеты в форме сердца «Дьявол и ангел»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429132"/>
            <a:ext cx="3357586" cy="12144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2007 год серебро</a:t>
            </a:r>
          </a:p>
          <a:p>
            <a:pPr>
              <a:buNone/>
            </a:pPr>
            <a:r>
              <a:rPr lang="ru-RU" dirty="0" smtClean="0"/>
              <a:t>Республика </a:t>
            </a:r>
            <a:r>
              <a:rPr lang="ru-RU" dirty="0" err="1" smtClean="0"/>
              <a:t>Палау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монета &quot;Сердца дьявола и Ангела&quot;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5286412" cy="261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img0.liveinternet.ru/images/attach/c/6/93/398/93398982_large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143248"/>
            <a:ext cx="34747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g.allvoices.com/thumbs/event/480/385/58268843-soma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8904"/>
            <a:ext cx="9144000" cy="69369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3D геометрические монеты из Сомали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5602" name="Picture 2" descr="http://worldtravel.name/somalia/img/somalia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4495261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oiana-mg.bg/uploads/tours/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Китайские монеты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071678"/>
            <a:ext cx="3929090" cy="45005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   Монеты используются в </a:t>
            </a:r>
            <a:r>
              <a:rPr lang="ru-RU" dirty="0" err="1" smtClean="0"/>
              <a:t>фэн-шуй</a:t>
            </a:r>
            <a:r>
              <a:rPr lang="ru-RU" dirty="0" smtClean="0"/>
              <a:t> повсеместно. Очень эффективно связать три монетки красной тесемочкой янской стороной кверху и положить в секторе богатства, а также разместить их в тех местах, которые связаны с финансами.</a:t>
            </a:r>
            <a:endParaRPr lang="ru-RU" dirty="0"/>
          </a:p>
        </p:txBody>
      </p:sp>
      <p:pic>
        <p:nvPicPr>
          <p:cNvPr id="5" name="Рисунок 4" descr="fen-shui-3-monety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9218365">
            <a:off x="1086970" y="2566472"/>
            <a:ext cx="2112274" cy="327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.liveinternet.ru/images/attach/c/5/89/217/89217356_Dengi_k_deng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20" y="4357694"/>
            <a:ext cx="2571768" cy="1928826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6429420" cy="37147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Анкета .</a:t>
            </a:r>
          </a:p>
          <a:p>
            <a:pPr>
              <a:buNone/>
            </a:pPr>
            <a:r>
              <a:rPr lang="ru-RU" dirty="0" smtClean="0"/>
              <a:t>1. Знаешь ли ты, когда появилась монета ,рубль 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Где ( в какой стране ) появилась монета 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3. Почему монета и рубль имеют такое название 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4. Для чего нужны монеты 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5. Изготавливали   вы монету сами ?</a:t>
            </a:r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786050" y="3857628"/>
          <a:ext cx="616743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1.liveinternet.ru/images/attach/c/8/99/566/99566229_4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Российский рубль история возникновения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zlatnik vladimira Рубль   история российских денег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000240"/>
            <a:ext cx="285752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2857496"/>
            <a:ext cx="5357850" cy="34290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 algn="ctr">
              <a:buNone/>
            </a:pPr>
            <a:r>
              <a:rPr lang="ru-RU" dirty="0" smtClean="0"/>
              <a:t>     В конце Х — начале XI в появляется первая русская золотая монета. На золотой монете  был изображен киевский князь Владимир </a:t>
            </a:r>
            <a:r>
              <a:rPr lang="ru-RU" dirty="0" err="1" smtClean="0"/>
              <a:t>Святославич</a:t>
            </a:r>
            <a:r>
              <a:rPr lang="ru-RU" dirty="0" smtClean="0"/>
              <a:t>. В одной руке он держит символ христианства – крест, а у левого плеча – трезубец, герб великого Киевского княжества. На оборотной стороне монеты изображение Иисуса Христа с Евангелием.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0.liveinternet.ru/images/attach/c/2/64/44/64044980_IILevitanoz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Рубль- это часть серебряного слитка, носившего название </a:t>
            </a:r>
            <a:br>
              <a:rPr lang="ru-RU" dirty="0" smtClean="0"/>
            </a:br>
            <a:r>
              <a:rPr lang="ru-RU" dirty="0" smtClean="0"/>
              <a:t>« гривна». </a:t>
            </a:r>
            <a:endParaRPr lang="ru-RU" dirty="0"/>
          </a:p>
        </p:txBody>
      </p:sp>
      <p:pic>
        <p:nvPicPr>
          <p:cNvPr id="4" name="Содержимое 3" descr="File:Grivna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71744"/>
            <a:ext cx="6715172" cy="330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isis.ru/Portals/0/Gazeta_Stal/%D0%B2%D0%BB%D0%B0%D0%B4%D0%B8%D0%BC%D0%B8%D1%80-%D1%81%D1%83%D0%B7%D0%B4%D0%B0%D0%BB%D1%8C-%D0%B1%D0%BE%D0%B3%D0%BE%D0%BB%D1%8E%D0%B1%D0%BE%D0%B2%D0%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790" y="0"/>
            <a:ext cx="918279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654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Изготовим макет рубля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429288" cy="5000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1.Возьмем пластилин серого цвета и сделаем «серебряный слиток(гривну)» из пластилина </a:t>
            </a:r>
          </a:p>
          <a:p>
            <a:pPr>
              <a:buNone/>
            </a:pPr>
            <a:r>
              <a:rPr lang="ru-RU" dirty="0" smtClean="0"/>
              <a:t>2. Разрубим  гривну серебра на две равные части. Эти части назывались рубли </a:t>
            </a:r>
          </a:p>
          <a:p>
            <a:pPr>
              <a:buNone/>
            </a:pPr>
            <a:r>
              <a:rPr lang="ru-RU" dirty="0" smtClean="0"/>
              <a:t>3. Разрубим отрубленную часть на две равные части (полтины). </a:t>
            </a:r>
          </a:p>
          <a:p>
            <a:pPr>
              <a:buNone/>
            </a:pPr>
            <a:r>
              <a:rPr lang="ru-RU" dirty="0" smtClean="0"/>
              <a:t>Вот так и появился рубль, а за ним и полтина.</a:t>
            </a:r>
          </a:p>
          <a:p>
            <a:endParaRPr lang="ru-RU" dirty="0"/>
          </a:p>
        </p:txBody>
      </p:sp>
      <p:pic>
        <p:nvPicPr>
          <p:cNvPr id="4" name="Рисунок 3" descr="C:\Users\user\Desktop\PC10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28"/>
            <a:ext cx="2615217" cy="164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PC1100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143116"/>
            <a:ext cx="257176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PC110036.JPG"/>
          <p:cNvPicPr/>
          <p:nvPr/>
        </p:nvPicPr>
        <p:blipFill>
          <a:blip r:embed="rId5" cstate="print"/>
          <a:srcRect t="11487" b="27993"/>
          <a:stretch>
            <a:fillRect/>
          </a:stretch>
        </p:blipFill>
        <p:spPr bwMode="auto">
          <a:xfrm>
            <a:off x="5871210" y="4071942"/>
            <a:ext cx="3058508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rusich1.ru/_ph/32/977881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5472122" cy="28289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 При Дмитрии Донском в Московском княжестве, а затем и в других русских землях началась чеканка собственных монет.</a:t>
            </a:r>
            <a:endParaRPr lang="ru-RU" dirty="0"/>
          </a:p>
        </p:txBody>
      </p:sp>
      <p:pic>
        <p:nvPicPr>
          <p:cNvPr id="29698" name="Picture 2" descr="http://dreamworlds.ru/uploads/posts/2009-10/1255709586_12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66"/>
            <a:ext cx="2656303" cy="3286148"/>
          </a:xfrm>
          <a:prstGeom prst="rect">
            <a:avLst/>
          </a:prstGeom>
          <a:noFill/>
        </p:spPr>
      </p:pic>
      <p:pic>
        <p:nvPicPr>
          <p:cNvPr id="29702" name="Picture 6" descr="http://sarkel.ru/images/kopiya_monety_d_i_donskogo_i_v_a_serpuhovskogo_xiv-xv_v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29000"/>
            <a:ext cx="3951135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85720" y="5786454"/>
            <a:ext cx="8540415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Монеты назывались "деньги", с XIV века рубль делился на 200 денег.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Отсюда название монеты номиналом полкопейки - денежка.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все с рабочего стола\исследовательские 3 а 2013-20ё4\Королева Екатерина монеты\DSCN0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3500437"/>
            <a:ext cx="4476750" cy="3357563"/>
          </a:xfrm>
          <a:prstGeom prst="rect">
            <a:avLst/>
          </a:prstGeom>
          <a:noFill/>
        </p:spPr>
      </p:pic>
      <p:pic>
        <p:nvPicPr>
          <p:cNvPr id="18435" name="Picture 3" descr="D:\все с рабочего стола\исследовательские 3 а 2013-20ё4\Королева Екатерина монеты\DSCN0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6" cy="3429000"/>
          </a:xfrm>
          <a:prstGeom prst="rect">
            <a:avLst/>
          </a:prstGeom>
          <a:noFill/>
        </p:spPr>
      </p:pic>
      <p:pic>
        <p:nvPicPr>
          <p:cNvPr id="18436" name="Picture 4" descr="D:\все с рабочего стола\исследовательские 3 а 2013-20ё4\Королева Екатерина монеты\P1140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noFill/>
        </p:spPr>
      </p:pic>
      <p:pic>
        <p:nvPicPr>
          <p:cNvPr id="18437" name="Picture 5" descr="D:\все с рабочего стола\исследовательские 3 а 2013-20ё4\Королева Екатерина монеты\P1140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1843"/>
            <a:ext cx="4714876" cy="3536157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643174" y="0"/>
            <a:ext cx="2428892" cy="928670"/>
          </a:xfrm>
          <a:prstGeom prst="wedgeRoundRectCallout">
            <a:avLst>
              <a:gd name="adj1" fmla="val -39917"/>
              <a:gd name="adj2" fmla="val 1086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Как  появились монеты?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20" y="3143248"/>
            <a:ext cx="2643206" cy="928694"/>
          </a:xfrm>
          <a:prstGeom prst="wedgeRoundRectCallout">
            <a:avLst>
              <a:gd name="adj1" fmla="val -6681"/>
              <a:gd name="adj2" fmla="val 81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Почему они так называются?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286248" y="3071810"/>
            <a:ext cx="2500330" cy="928694"/>
          </a:xfrm>
          <a:prstGeom prst="wedgeRoundRectCallout">
            <a:avLst>
              <a:gd name="adj1" fmla="val -6703"/>
              <a:gd name="adj2" fmla="val 77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Какие ещё бывают монеты?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Самая крупная по покупательной способности монета страны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www.bankinform.ru/img/monets/bank50000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754380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472254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Интересные факты об использовании монет.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6115064" cy="52149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	</a:t>
            </a:r>
            <a:r>
              <a:rPr lang="ru-RU" sz="3300" dirty="0" smtClean="0"/>
              <a:t>1.Монеты используют как гирьки в Доминиканской республике</a:t>
            </a:r>
          </a:p>
          <a:p>
            <a:pPr>
              <a:buNone/>
            </a:pPr>
            <a:r>
              <a:rPr lang="ru-RU" sz="3300" dirty="0" smtClean="0"/>
              <a:t>	       2. В 1959 году в Канаде пытались использовать монеты для измерений длины.</a:t>
            </a:r>
          </a:p>
          <a:p>
            <a:pPr>
              <a:buNone/>
            </a:pPr>
            <a:r>
              <a:rPr lang="ru-RU" sz="3300" dirty="0" smtClean="0"/>
              <a:t>	       3. Каждому британскому военному летчику, летавшему над Косово, выдавались золотые монеты. К ним прилагалась записка с предложением не убивать сбитого летчика, а взять за его жизнь эти золотые.</a:t>
            </a:r>
          </a:p>
          <a:p>
            <a:pPr>
              <a:buNone/>
            </a:pPr>
            <a:r>
              <a:rPr lang="ru-RU" sz="3300" dirty="0" smtClean="0"/>
              <a:t>	     4. Русский полководец Суворов часто свою зарплату менял на серебряные монеты и награждал ими отличившихся солдат</a:t>
            </a:r>
          </a:p>
          <a:p>
            <a:pPr>
              <a:buNone/>
            </a:pPr>
            <a:r>
              <a:rPr lang="ru-RU" sz="3300" dirty="0" smtClean="0"/>
              <a:t>	    5.Судья использует монету как жребий при выборе ворот командам перед футбольным матчем</a:t>
            </a:r>
          </a:p>
          <a:p>
            <a:endParaRPr lang="ru-RU" dirty="0"/>
          </a:p>
        </p:txBody>
      </p:sp>
      <p:pic>
        <p:nvPicPr>
          <p:cNvPr id="4" name="Рисунок 3" descr="Интересные факты о использовании моне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9" y="0"/>
            <a:ext cx="23574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нтересные факты о использовании моне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571612"/>
            <a:ext cx="23574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нтересные факты о использовании монет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357562"/>
            <a:ext cx="2357422" cy="177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нтересные факты о использовании монет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46" y="5143512"/>
            <a:ext cx="235745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C:\Documents and Settings\User\Рабочий стол\7.jpg"/>
          <p:cNvPicPr>
            <a:picLocks noChangeAspect="1" noChangeArrowheads="1"/>
          </p:cNvPicPr>
          <p:nvPr/>
        </p:nvPicPr>
        <p:blipFill>
          <a:blip r:embed="rId2"/>
          <a:srcRect l="10157"/>
          <a:stretch>
            <a:fillRect/>
          </a:stretch>
        </p:blipFill>
        <p:spPr bwMode="auto">
          <a:xfrm>
            <a:off x="0" y="0"/>
            <a:ext cx="8215274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D:\все с рабочего стола\исследовательские 3 а 2013-20ё4\Королева Екатерина монеты\P1140129.JPG"/>
          <p:cNvPicPr>
            <a:picLocks noChangeAspect="1" noChangeArrowheads="1"/>
          </p:cNvPicPr>
          <p:nvPr/>
        </p:nvPicPr>
        <p:blipFill>
          <a:blip r:embed="rId3" cstate="print"/>
          <a:srcRect l="27262" r="18342"/>
          <a:stretch>
            <a:fillRect/>
          </a:stretch>
        </p:blipFill>
        <p:spPr bwMode="auto">
          <a:xfrm>
            <a:off x="6500794" y="0"/>
            <a:ext cx="2643206" cy="364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Public\Pictures\Sample Pictures\гор 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571876"/>
            <a:ext cx="2714644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Public\Pictures\Sample Pictures\сч м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571876"/>
            <a:ext cx="2571736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AutoShape 4" descr="https://apf21.mail.ru/cgi-bin/readmsg/7.jpg?id=13890907430000000838%3B0%3B1&amp;exif=1&amp;bs=2976&amp;bl=131541&amp;ct=image%2Fjpeg&amp;cn=7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apf21.mail.ru/cgi-bin/readmsg/7.jpg?id=13890907430000000838%3B0%3B1&amp;exif=1&amp;bs=2976&amp;bl=131541&amp;ct=image%2Fjpeg&amp;cn=7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content.foto.mail.ru/mail/keylina/_blogs/i-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4817" name="Picture 1" descr="D:\все с рабочего стола\исследовательские 3 а 2013-20ё4\Королева Екатерина монеты\DSCN0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542925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4714876" y="0"/>
            <a:ext cx="4214842" cy="2357454"/>
          </a:xfrm>
          <a:prstGeom prst="wedgeEllipseCallout">
            <a:avLst>
              <a:gd name="adj1" fmla="val -64578"/>
              <a:gd name="adj2" fmla="val 94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zastavki.com/pictures/640x480/2012/Finance_Wallpapers_Gold_Bag_of_gold_013940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786874" cy="228601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/>
              <a:t> </a:t>
            </a:r>
            <a:r>
              <a:rPr lang="ru-RU" dirty="0" smtClean="0"/>
              <a:t> изучить </a:t>
            </a:r>
            <a:r>
              <a:rPr lang="ru-RU" dirty="0"/>
              <a:t>вопрос  о том, как появились монеты.</a:t>
            </a:r>
          </a:p>
          <a:p>
            <a:endParaRPr lang="ru-RU" dirty="0"/>
          </a:p>
        </p:txBody>
      </p:sp>
      <p:pic>
        <p:nvPicPr>
          <p:cNvPr id="21506" name="Picture 2" descr="http://geor-bio-11.ucoz.ru/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85992"/>
            <a:ext cx="1514964" cy="1471513"/>
          </a:xfrm>
          <a:prstGeom prst="rect">
            <a:avLst/>
          </a:prstGeom>
          <a:noFill/>
        </p:spPr>
      </p:pic>
      <p:pic>
        <p:nvPicPr>
          <p:cNvPr id="21510" name="Picture 6" descr="http://images.slanet.ru/%7Esrc1755810/Kompyuternaya_pomosch_Nastrojka_i_remont_kompyuter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214942" y="2285992"/>
            <a:ext cx="1440190" cy="1500198"/>
          </a:xfrm>
          <a:prstGeom prst="rect">
            <a:avLst/>
          </a:prstGeom>
          <a:noFill/>
        </p:spPr>
      </p:pic>
      <p:pic>
        <p:nvPicPr>
          <p:cNvPr id="21512" name="Picture 8" descr="http://ia100.mycdn.me/getImage?photoId=483696452117&amp;photoType=3"/>
          <p:cNvPicPr>
            <a:picLocks noChangeAspect="1" noChangeArrowheads="1"/>
          </p:cNvPicPr>
          <p:nvPr/>
        </p:nvPicPr>
        <p:blipFill>
          <a:blip r:embed="rId5"/>
          <a:srcRect l="30762" t="34585" r="47265" b="36759"/>
          <a:stretch>
            <a:fillRect/>
          </a:stretch>
        </p:blipFill>
        <p:spPr bwMode="auto">
          <a:xfrm>
            <a:off x="3643306" y="2214554"/>
            <a:ext cx="1571636" cy="151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zo.lv/media/img/a6/33/sabiedriba-ar-ierobezotu-atbildibu-e-lats-4c07941ed6f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055" y="0"/>
            <a:ext cx="9204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ru-RU" dirty="0" smtClean="0"/>
              <a:t>Изучить </a:t>
            </a:r>
            <a:r>
              <a:rPr lang="ru-RU" dirty="0"/>
              <a:t>литературу по теме.</a:t>
            </a:r>
          </a:p>
          <a:p>
            <a:pPr lvl="0">
              <a:buNone/>
            </a:pPr>
            <a:r>
              <a:rPr lang="ru-RU" dirty="0"/>
              <a:t>Выяснить  причины возникновения монет.</a:t>
            </a:r>
          </a:p>
          <a:p>
            <a:pPr lvl="0">
              <a:buNone/>
            </a:pPr>
            <a:r>
              <a:rPr lang="ru-RU" dirty="0"/>
              <a:t>Познакомиться с разнообразием монет.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papers.ru/wallpapers/Money/8554/PREV_%D0%9C%D0%BE%D0%BD%D0%B5%D1%82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Гипотеза: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161448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dirty="0" smtClean="0"/>
              <a:t>предположим</a:t>
            </a:r>
            <a:r>
              <a:rPr lang="ru-RU" dirty="0"/>
              <a:t>, если от серебряного слитка отрубить кусочек, то получится рубль или монета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Происхождение монет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attachments-blog.tut.by/15022/files/2012/12/1145yanu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815092" cy="5195891"/>
          </a:xfrm>
          <a:prstGeom prst="rect">
            <a:avLst/>
          </a:prstGeom>
          <a:noFill/>
        </p:spPr>
      </p:pic>
      <p:pic>
        <p:nvPicPr>
          <p:cNvPr id="18436" name="Picture 4" descr="http://www10.pic-upload.de/18.12.12/1w8xz2ht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057650" cy="483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3500430" y="1428736"/>
            <a:ext cx="1785950" cy="17145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МОНЕТА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ica2.obnovlenie.ru/foto/thumb/760x0x1/2007/03/25/2b8120e3f28ca3ab3419d76eae69ab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833"/>
            <a:ext cx="9144001" cy="64861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11430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</a:rPr>
              <a:t>«Монета» </a:t>
            </a:r>
            <a:r>
              <a:rPr lang="ru-RU" sz="3600" b="1" dirty="0" smtClean="0">
                <a:solidFill>
                  <a:srgbClr val="002060"/>
                </a:solidFill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переводе с латыни означает «предостерегающая» или «советница»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File:BMC 06.jpg"/>
          <p:cNvPicPr/>
          <p:nvPr/>
        </p:nvPicPr>
        <p:blipFill>
          <a:blip r:embed="rId3"/>
          <a:srcRect l="51887"/>
          <a:stretch>
            <a:fillRect/>
          </a:stretch>
        </p:blipFill>
        <p:spPr bwMode="auto">
          <a:xfrm>
            <a:off x="571472" y="4357694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00496" y="2500306"/>
            <a:ext cx="457200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Установлено</a:t>
            </a:r>
            <a:r>
              <a:rPr lang="ru-RU" sz="2800" dirty="0" smtClean="0"/>
              <a:t>, что древнейшие монеты </a:t>
            </a:r>
            <a:r>
              <a:rPr lang="ru-RU" sz="2800" dirty="0" smtClean="0">
                <a:solidFill>
                  <a:schemeClr val="tx1"/>
                </a:solidFill>
              </a:rPr>
              <a:t>появились в Лидии (сегодня это часть Турции) в </a:t>
            </a:r>
            <a:r>
              <a:rPr lang="ru-RU" sz="2800" dirty="0" smtClean="0">
                <a:solidFill>
                  <a:srgbClr val="FF0000"/>
                </a:solidFill>
                <a:hlinkClick r:id="rId4" tooltip="685 год до н. э."/>
              </a:rPr>
              <a:t>685году </a:t>
            </a:r>
            <a:r>
              <a:rPr lang="ru-RU" sz="2800" dirty="0" smtClean="0">
                <a:solidFill>
                  <a:schemeClr val="tx1"/>
                </a:solidFill>
                <a:hlinkClick r:id="rId4" tooltip="685 год до н. э."/>
              </a:rPr>
              <a:t>до н. э.</a:t>
            </a:r>
            <a:r>
              <a:rPr lang="ru-RU" sz="2800" dirty="0" smtClean="0">
                <a:solidFill>
                  <a:schemeClr val="tx1"/>
                </a:solidFill>
              </a:rPr>
              <a:t>, при царе </a:t>
            </a:r>
            <a:r>
              <a:rPr lang="ru-RU" sz="2800" dirty="0" err="1" smtClean="0">
                <a:solidFill>
                  <a:schemeClr val="tx1"/>
                </a:solidFill>
                <a:hlinkClick r:id="rId5" tooltip="Ардис II"/>
              </a:rPr>
              <a:t>Ардис</a:t>
            </a:r>
            <a:r>
              <a:rPr lang="ru-RU" sz="2800" dirty="0" err="1" smtClean="0">
                <a:solidFill>
                  <a:srgbClr val="C00000"/>
                </a:solidFill>
                <a:hlinkClick r:id="rId5" tooltip="Ардис II"/>
              </a:rPr>
              <a:t>е</a:t>
            </a:r>
            <a:r>
              <a:rPr lang="ru-RU" sz="2800" dirty="0" smtClean="0">
                <a:solidFill>
                  <a:schemeClr val="tx1"/>
                </a:solidFill>
              </a:rPr>
              <a:t>. Изготовлялись они из </a:t>
            </a:r>
            <a:r>
              <a:rPr lang="ru-RU" sz="2800" dirty="0" err="1" smtClean="0">
                <a:solidFill>
                  <a:schemeClr val="tx1"/>
                </a:solidFill>
                <a:hlinkClick r:id="rId6" tooltip="Электрум"/>
              </a:rPr>
              <a:t>электрума</a:t>
            </a:r>
            <a:r>
              <a:rPr lang="ru-RU" sz="2800" dirty="0" smtClean="0">
                <a:solidFill>
                  <a:schemeClr val="tx1"/>
                </a:solidFill>
              </a:rPr>
              <a:t> — природного сплава </a:t>
            </a:r>
            <a:r>
              <a:rPr lang="ru-RU" sz="2800" dirty="0" smtClean="0">
                <a:solidFill>
                  <a:schemeClr val="tx1"/>
                </a:solidFill>
                <a:hlinkClick r:id="rId7" tooltip="Серебро"/>
              </a:rPr>
              <a:t>серебра</a:t>
            </a:r>
            <a:r>
              <a:rPr lang="ru-RU" sz="2800" dirty="0" smtClean="0">
                <a:solidFill>
                  <a:schemeClr val="tx1"/>
                </a:solidFill>
              </a:rPr>
              <a:t> и </a:t>
            </a:r>
            <a:r>
              <a:rPr lang="ru-RU" sz="2800" dirty="0" smtClean="0">
                <a:solidFill>
                  <a:schemeClr val="tx1"/>
                </a:solidFill>
                <a:hlinkClick r:id="rId8" tooltip="Золото"/>
              </a:rPr>
              <a:t>золота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File:BMC 06.jpg"/>
          <p:cNvPicPr/>
          <p:nvPr/>
        </p:nvPicPr>
        <p:blipFill>
          <a:blip r:embed="rId3"/>
          <a:srcRect r="51069"/>
          <a:stretch>
            <a:fillRect/>
          </a:stretch>
        </p:blipFill>
        <p:spPr bwMode="auto">
          <a:xfrm>
            <a:off x="500034" y="2071678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st.coinshome.net/coin-image-1_%D0%9F%D0%B0%D0%B9%D1%81%D0%B0-%D0%A1%D0%B5%D1%80%D0%B5%D0%B1%D1%80%D0%BE-%D0%98%D0%BD%D0%B4%D0%B8%D1%8F_%281950___%29-500-250-9sl_AAEBPCQAAAEj70Rucew1.jpg"/>
          <p:cNvPicPr>
            <a:picLocks noChangeAspect="1" noChangeArrowheads="1"/>
          </p:cNvPicPr>
          <p:nvPr/>
        </p:nvPicPr>
        <p:blipFill>
          <a:blip r:embed="rId2"/>
          <a:srcRect r="50267"/>
          <a:stretch>
            <a:fillRect/>
          </a:stretch>
        </p:blipFill>
        <p:spPr bwMode="auto">
          <a:xfrm>
            <a:off x="4857752" y="1714488"/>
            <a:ext cx="1928826" cy="15716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3543296" cy="19113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u="sng" dirty="0" smtClean="0"/>
              <a:t>    </a:t>
            </a:r>
            <a:r>
              <a:rPr lang="ru-RU" b="1" u="sng" dirty="0" smtClean="0"/>
              <a:t>Самостоятельно </a:t>
            </a:r>
            <a:r>
              <a:rPr lang="ru-RU" b="1" dirty="0" smtClean="0"/>
              <a:t>монеты были изобретены в </a:t>
            </a:r>
            <a:r>
              <a:rPr lang="ru-RU" b="1" u="sng" dirty="0" smtClean="0">
                <a:solidFill>
                  <a:srgbClr val="C00000"/>
                </a:solidFill>
              </a:rPr>
              <a:t>Индии</a:t>
            </a:r>
            <a:r>
              <a:rPr lang="ru-RU" b="1" dirty="0" smtClean="0"/>
              <a:t> и </a:t>
            </a:r>
            <a:r>
              <a:rPr lang="ru-RU" b="1" u="sng" dirty="0" smtClean="0">
                <a:solidFill>
                  <a:srgbClr val="C00000"/>
                </a:solidFill>
              </a:rPr>
              <a:t>Китае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482" name="Picture 2" descr="http://www.tyr74.ru/images/tur/big607358im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84" cy="3645133"/>
          </a:xfrm>
          <a:prstGeom prst="rect">
            <a:avLst/>
          </a:prstGeom>
          <a:noFill/>
        </p:spPr>
      </p:pic>
      <p:pic>
        <p:nvPicPr>
          <p:cNvPr id="20484" name="Picture 4" descr="http://forumrostov.ru/uploads/monthly_01_2010/post-12477-1264535387_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86125"/>
            <a:ext cx="4643438" cy="3571875"/>
          </a:xfrm>
          <a:prstGeom prst="rect">
            <a:avLst/>
          </a:prstGeom>
          <a:noFill/>
        </p:spPr>
      </p:pic>
      <p:pic>
        <p:nvPicPr>
          <p:cNvPr id="20486" name="Picture 6" descr="http://im2-tub-ru.yandex.net/i?id=414886778-5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518047"/>
            <a:ext cx="2357422" cy="1768067"/>
          </a:xfrm>
          <a:prstGeom prst="rect">
            <a:avLst/>
          </a:prstGeom>
          <a:noFill/>
        </p:spPr>
      </p:pic>
      <p:pic>
        <p:nvPicPr>
          <p:cNvPr id="20488" name="Picture 8" descr="http://st.coinshome.net/coin-image-1_%D0%9F%D0%B0%D0%B9%D1%81%D0%B0-%D0%A1%D0%B5%D1%80%D0%B5%D0%B1%D1%80%D0%BE-%D0%98%D0%BD%D0%B4%D0%B8%D1%8F_%281950___%29-500-250-9sl_AAEBPCQAAAEj70Rucew1.jpg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4857752" y="0"/>
            <a:ext cx="1928826" cy="1714488"/>
          </a:xfrm>
          <a:prstGeom prst="rect">
            <a:avLst/>
          </a:prstGeom>
          <a:noFill/>
        </p:spPr>
      </p:pic>
      <p:pic>
        <p:nvPicPr>
          <p:cNvPr id="20490" name="Picture 10" descr="http://sansara.com.ua/files/store_apendix_big5475_31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0"/>
            <a:ext cx="2357422" cy="1571612"/>
          </a:xfrm>
          <a:prstGeom prst="rect">
            <a:avLst/>
          </a:prstGeom>
          <a:noFill/>
        </p:spPr>
      </p:pic>
      <p:pic>
        <p:nvPicPr>
          <p:cNvPr id="10" name="Рисунок 9" descr="C:\Users\user\Downloads\401px-Китайская_медная_монета_в_виде_плуга.V-III_в.до_н.э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2786058"/>
            <a:ext cx="814744" cy="125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3"/>
            <a:ext cx="8229600" cy="21431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    </a:t>
            </a:r>
            <a:r>
              <a:rPr lang="ru-RU" b="1" i="1" dirty="0" smtClean="0">
                <a:solidFill>
                  <a:srgbClr val="C00000"/>
                </a:solidFill>
              </a:rPr>
              <a:t>Основной</a:t>
            </a:r>
            <a:r>
              <a:rPr lang="ru-RU" b="1" i="1" dirty="0" smtClean="0"/>
              <a:t> монетной </a:t>
            </a:r>
            <a:r>
              <a:rPr lang="ru-RU" b="1" i="1" dirty="0" smtClean="0">
                <a:solidFill>
                  <a:srgbClr val="C00000"/>
                </a:solidFill>
              </a:rPr>
              <a:t>формой</a:t>
            </a:r>
            <a:r>
              <a:rPr lang="ru-RU" b="1" i="1" dirty="0" smtClean="0"/>
              <a:t> является </a:t>
            </a:r>
            <a:r>
              <a:rPr lang="ru-RU" b="1" i="1" dirty="0" smtClean="0">
                <a:solidFill>
                  <a:srgbClr val="C00000"/>
                </a:solidFill>
              </a:rPr>
              <a:t>монетный кружок</a:t>
            </a:r>
            <a:r>
              <a:rPr lang="ru-RU" b="1" i="1" dirty="0" smtClean="0"/>
              <a:t>, </a:t>
            </a:r>
            <a:r>
              <a:rPr lang="ru-RU" sz="4800" b="1" i="1" dirty="0" smtClean="0">
                <a:solidFill>
                  <a:srgbClr val="FF0000"/>
                </a:solidFill>
              </a:rPr>
              <a:t>но</a:t>
            </a:r>
            <a:r>
              <a:rPr lang="ru-RU" b="1" i="1" dirty="0" smtClean="0"/>
              <a:t> монеты могут быть </a:t>
            </a:r>
            <a:r>
              <a:rPr lang="ru-RU" b="1" i="1" u="sng" dirty="0" smtClean="0">
                <a:solidFill>
                  <a:srgbClr val="002060"/>
                </a:solidFill>
              </a:rPr>
              <a:t>четырёхугольными</a:t>
            </a:r>
            <a:r>
              <a:rPr lang="ru-RU" b="1" i="1" dirty="0" smtClean="0"/>
              <a:t>, </a:t>
            </a:r>
            <a:r>
              <a:rPr lang="ru-RU" b="1" i="1" u="sng" dirty="0" smtClean="0">
                <a:solidFill>
                  <a:srgbClr val="002060"/>
                </a:solidFill>
              </a:rPr>
              <a:t>многоугольными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u="sng" dirty="0" smtClean="0">
                <a:solidFill>
                  <a:srgbClr val="002060"/>
                </a:solidFill>
              </a:rPr>
              <a:t>неправильной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/>
              <a:t>формы.</a:t>
            </a:r>
            <a:endParaRPr lang="ru-RU" b="1" i="1" dirty="0"/>
          </a:p>
        </p:txBody>
      </p:sp>
      <p:pic>
        <p:nvPicPr>
          <p:cNvPr id="21506" name="Picture 2" descr="http://f5.ru/files/images/compiled/979/9790ef5913e24ad67334b6c444d97c0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3357586" cy="1622834"/>
          </a:xfrm>
          <a:prstGeom prst="rect">
            <a:avLst/>
          </a:prstGeom>
          <a:noFill/>
        </p:spPr>
      </p:pic>
      <p:pic>
        <p:nvPicPr>
          <p:cNvPr id="21508" name="Picture 4" descr="http://www.mint.sk/arch_info.php?code=501239&amp;w=0&amp;bg=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357158" y="4429132"/>
            <a:ext cx="3286148" cy="1733267"/>
          </a:xfrm>
          <a:prstGeom prst="rect">
            <a:avLst/>
          </a:prstGeom>
          <a:noFill/>
        </p:spPr>
      </p:pic>
      <p:pic>
        <p:nvPicPr>
          <p:cNvPr id="21510" name="Picture 6" descr="http://www.bankinform.ru/img/monets/bank50000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714620"/>
            <a:ext cx="3400428" cy="1721681"/>
          </a:xfrm>
          <a:prstGeom prst="rect">
            <a:avLst/>
          </a:prstGeom>
          <a:noFill/>
        </p:spPr>
      </p:pic>
      <p:pic>
        <p:nvPicPr>
          <p:cNvPr id="21512" name="Picture 8" descr="http://www.gold10.ru/upload/iblock/9fe/9feb8e5fe05b73a51874afa0f17dee03.gif"/>
          <p:cNvPicPr>
            <a:picLocks noChangeAspect="1" noChangeArrowheads="1"/>
          </p:cNvPicPr>
          <p:nvPr/>
        </p:nvPicPr>
        <p:blipFill>
          <a:blip r:embed="rId5"/>
          <a:srcRect l="2000" t="4000" r="2085" b="4000"/>
          <a:stretch>
            <a:fillRect/>
          </a:stretch>
        </p:blipFill>
        <p:spPr bwMode="auto">
          <a:xfrm>
            <a:off x="3643306" y="4500570"/>
            <a:ext cx="3286148" cy="1576010"/>
          </a:xfrm>
          <a:prstGeom prst="rect">
            <a:avLst/>
          </a:prstGeom>
          <a:noFill/>
        </p:spPr>
      </p:pic>
      <p:pic>
        <p:nvPicPr>
          <p:cNvPr id="21516" name="Picture 12" descr="http://img.huyandex.com/FilesPics/huyandex/1078/001/132.jpg"/>
          <p:cNvPicPr>
            <a:picLocks noChangeAspect="1" noChangeArrowheads="1"/>
          </p:cNvPicPr>
          <p:nvPr/>
        </p:nvPicPr>
        <p:blipFill>
          <a:blip r:embed="rId6"/>
          <a:srcRect l="1962" r="50980" b="4152"/>
          <a:stretch>
            <a:fillRect/>
          </a:stretch>
        </p:blipFill>
        <p:spPr bwMode="auto">
          <a:xfrm>
            <a:off x="7143768" y="2714620"/>
            <a:ext cx="1714512" cy="1785950"/>
          </a:xfrm>
          <a:prstGeom prst="rect">
            <a:avLst/>
          </a:prstGeom>
          <a:noFill/>
        </p:spPr>
      </p:pic>
      <p:pic>
        <p:nvPicPr>
          <p:cNvPr id="21518" name="Picture 14" descr="http://www.numismatics.kz/wp-content/uploads/HLIC/0b15a5369582cebd51a04ab9703f3c8f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4643446"/>
            <a:ext cx="1357322" cy="1928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334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МБОУ СОШ № 93  Исследовательский проект  «История звонкой монеты» </vt:lpstr>
      <vt:lpstr>Слайд 2</vt:lpstr>
      <vt:lpstr>Цель: </vt:lpstr>
      <vt:lpstr> Задачи: </vt:lpstr>
      <vt:lpstr>Гипотеза:</vt:lpstr>
      <vt:lpstr> Происхождение монет </vt:lpstr>
      <vt:lpstr>Слайд 7</vt:lpstr>
      <vt:lpstr>Слайд 8</vt:lpstr>
      <vt:lpstr>Слайд 9</vt:lpstr>
      <vt:lpstr>Самые необычные монеты мира</vt:lpstr>
      <vt:lpstr> Самая необычная монета по материалу изготовления </vt:lpstr>
      <vt:lpstr> Разноцветные монеты в форме сердца «Дьявол и ангел» </vt:lpstr>
      <vt:lpstr> 3D геометрические монеты из Сомали </vt:lpstr>
      <vt:lpstr> Китайские монеты </vt:lpstr>
      <vt:lpstr>Слайд 15</vt:lpstr>
      <vt:lpstr>Российский рубль история возникновения</vt:lpstr>
      <vt:lpstr>Рубль- это часть серебряного слитка, носившего название  « гривна». </vt:lpstr>
      <vt:lpstr>Изготовим макет рубля </vt:lpstr>
      <vt:lpstr>Слайд 19</vt:lpstr>
      <vt:lpstr> Самая крупная по покупательной способности монета страны </vt:lpstr>
      <vt:lpstr> Интересные факты об использовании монет. 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 93  Исследовательский проект  «МОНЕТЫ» </dc:title>
  <dc:creator>User</dc:creator>
  <cp:lastModifiedBy>User</cp:lastModifiedBy>
  <cp:revision>20</cp:revision>
  <dcterms:created xsi:type="dcterms:W3CDTF">2014-02-02T19:08:16Z</dcterms:created>
  <dcterms:modified xsi:type="dcterms:W3CDTF">2014-10-21T06:49:38Z</dcterms:modified>
</cp:coreProperties>
</file>